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notesMasterIdLst>
    <p:notesMasterId r:id="rId22"/>
  </p:notesMasterIdLst>
  <p:handoutMasterIdLst>
    <p:handoutMasterId r:id="rId23"/>
  </p:handoutMasterIdLst>
  <p:sldIdLst>
    <p:sldId id="289" r:id="rId2"/>
    <p:sldId id="328" r:id="rId3"/>
    <p:sldId id="358" r:id="rId4"/>
    <p:sldId id="381" r:id="rId5"/>
    <p:sldId id="377" r:id="rId6"/>
    <p:sldId id="383" r:id="rId7"/>
    <p:sldId id="299" r:id="rId8"/>
    <p:sldId id="376" r:id="rId9"/>
    <p:sldId id="387" r:id="rId10"/>
    <p:sldId id="304" r:id="rId11"/>
    <p:sldId id="311" r:id="rId12"/>
    <p:sldId id="319" r:id="rId13"/>
    <p:sldId id="364" r:id="rId14"/>
    <p:sldId id="361" r:id="rId15"/>
    <p:sldId id="384" r:id="rId16"/>
    <p:sldId id="385" r:id="rId17"/>
    <p:sldId id="386" r:id="rId18"/>
    <p:sldId id="388" r:id="rId19"/>
    <p:sldId id="389" r:id="rId20"/>
    <p:sldId id="303" r:id="rId21"/>
  </p:sldIdLst>
  <p:sldSz cx="9144000" cy="6858000" type="screen4x3"/>
  <p:notesSz cx="7315200" cy="9601200"/>
  <p:defaultTextStyle>
    <a:defPPr>
      <a:defRPr lang="en-US"/>
    </a:defPPr>
    <a:lvl1pPr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1pPr>
    <a:lvl2pPr marL="4572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2pPr>
    <a:lvl3pPr marL="9144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3pPr>
    <a:lvl4pPr marL="13716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4pPr>
    <a:lvl5pPr marL="1828800" algn="l" rtl="0" fontAlgn="base">
      <a:spcBef>
        <a:spcPct val="20000"/>
      </a:spcBef>
      <a:spcAft>
        <a:spcPct val="0"/>
      </a:spcAft>
      <a:buClr>
        <a:schemeClr val="accent2"/>
      </a:buClr>
      <a:buSzPct val="70000"/>
      <a:buFont typeface="Wingdings" pitchFamily="2" charset="2"/>
      <a:buChar char="l"/>
      <a:defRPr sz="2600" kern="1200">
        <a:solidFill>
          <a:schemeClr val="tx1"/>
        </a:solidFill>
        <a:latin typeface="Arial" charset="0"/>
        <a:ea typeface="+mn-ea"/>
        <a:cs typeface="+mn-cs"/>
      </a:defRPr>
    </a:lvl5pPr>
    <a:lvl6pPr marL="2286000" algn="l" defTabSz="914400" rtl="0" eaLnBrk="1" latinLnBrk="0" hangingPunct="1">
      <a:defRPr sz="2600" kern="1200">
        <a:solidFill>
          <a:schemeClr val="tx1"/>
        </a:solidFill>
        <a:latin typeface="Arial" charset="0"/>
        <a:ea typeface="+mn-ea"/>
        <a:cs typeface="+mn-cs"/>
      </a:defRPr>
    </a:lvl6pPr>
    <a:lvl7pPr marL="2743200" algn="l" defTabSz="914400" rtl="0" eaLnBrk="1" latinLnBrk="0" hangingPunct="1">
      <a:defRPr sz="2600" kern="1200">
        <a:solidFill>
          <a:schemeClr val="tx1"/>
        </a:solidFill>
        <a:latin typeface="Arial" charset="0"/>
        <a:ea typeface="+mn-ea"/>
        <a:cs typeface="+mn-cs"/>
      </a:defRPr>
    </a:lvl7pPr>
    <a:lvl8pPr marL="3200400" algn="l" defTabSz="914400" rtl="0" eaLnBrk="1" latinLnBrk="0" hangingPunct="1">
      <a:defRPr sz="2600" kern="1200">
        <a:solidFill>
          <a:schemeClr val="tx1"/>
        </a:solidFill>
        <a:latin typeface="Arial" charset="0"/>
        <a:ea typeface="+mn-ea"/>
        <a:cs typeface="+mn-cs"/>
      </a:defRPr>
    </a:lvl8pPr>
    <a:lvl9pPr marL="3657600" algn="l" defTabSz="914400" rtl="0" eaLnBrk="1" latinLnBrk="0" hangingPunct="1">
      <a:defRPr sz="2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448F"/>
    <a:srgbClr val="C7CBDF"/>
    <a:srgbClr val="B6BFD2"/>
    <a:srgbClr val="4F4E8F"/>
    <a:srgbClr val="D2261E"/>
    <a:srgbClr val="F3B99F"/>
    <a:srgbClr val="000066"/>
    <a:srgbClr val="893611"/>
    <a:srgbClr val="A44114"/>
    <a:srgbClr val="B949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6B0666-42A4-6A45-A796-567DDFE45C24}" v="619" dt="2020-03-01T20:57:02.3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6170" autoAdjust="0"/>
  </p:normalViewPr>
  <p:slideViewPr>
    <p:cSldViewPr>
      <p:cViewPr varScale="1">
        <p:scale>
          <a:sx n="206" d="100"/>
          <a:sy n="206" d="100"/>
        </p:scale>
        <p:origin x="372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D61A50-C751-924E-B4EF-23356CCA2E48}"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6BD31A8C-6834-504B-9EC0-A730EFD61F21}">
      <dgm:prSet phldrT="[Text]" custT="1"/>
      <dgm:spPr/>
      <dgm:t>
        <a:bodyPr/>
        <a:lstStyle/>
        <a:p>
          <a:pPr algn="l"/>
          <a:r>
            <a:rPr lang="en-US" sz="2000" dirty="0">
              <a:latin typeface="Helvetica" pitchFamily="2" charset="0"/>
            </a:rPr>
            <a:t>Identity Governance</a:t>
          </a:r>
        </a:p>
      </dgm:t>
    </dgm:pt>
    <dgm:pt modelId="{31236B08-2005-6B4B-BD2A-BE7A9B3B58BB}" type="parTrans" cxnId="{6F1910AE-6182-2446-96E0-46E1E3E80348}">
      <dgm:prSet/>
      <dgm:spPr/>
      <dgm:t>
        <a:bodyPr/>
        <a:lstStyle/>
        <a:p>
          <a:endParaRPr lang="en-US"/>
        </a:p>
      </dgm:t>
    </dgm:pt>
    <dgm:pt modelId="{12C9DFDC-AE7E-B744-8085-F5AA6536ED91}" type="sibTrans" cxnId="{6F1910AE-6182-2446-96E0-46E1E3E80348}">
      <dgm:prSet/>
      <dgm:spPr/>
      <dgm:t>
        <a:bodyPr/>
        <a:lstStyle/>
        <a:p>
          <a:endParaRPr lang="en-US"/>
        </a:p>
      </dgm:t>
    </dgm:pt>
    <dgm:pt modelId="{400BAB65-1B10-BD49-9EBC-00DAE7768AD4}">
      <dgm:prSet phldrT="[Text]" custT="1"/>
      <dgm:spPr/>
      <dgm:t>
        <a:bodyPr/>
        <a:lstStyle/>
        <a:p>
          <a:r>
            <a:rPr lang="en-US" sz="1000" dirty="0">
              <a:latin typeface="Arial" panose="020B0604020202020204" pitchFamily="34" charset="0"/>
              <a:cs typeface="Arial" panose="020B0604020202020204" pitchFamily="34" charset="0"/>
            </a:rPr>
            <a:t> User life cycle management</a:t>
          </a:r>
        </a:p>
      </dgm:t>
    </dgm:pt>
    <dgm:pt modelId="{A15C3EF2-4AFE-FF47-918B-0C633A44158F}" type="parTrans" cxnId="{6BE6AC3E-E561-B34E-8648-2F545A97E527}">
      <dgm:prSet/>
      <dgm:spPr/>
      <dgm:t>
        <a:bodyPr/>
        <a:lstStyle/>
        <a:p>
          <a:endParaRPr lang="en-US"/>
        </a:p>
      </dgm:t>
    </dgm:pt>
    <dgm:pt modelId="{0B978AC5-4848-494A-9C65-A15938B18996}" type="sibTrans" cxnId="{6BE6AC3E-E561-B34E-8648-2F545A97E527}">
      <dgm:prSet/>
      <dgm:spPr/>
      <dgm:t>
        <a:bodyPr/>
        <a:lstStyle/>
        <a:p>
          <a:endParaRPr lang="en-US"/>
        </a:p>
      </dgm:t>
    </dgm:pt>
    <dgm:pt modelId="{31A649E4-F123-AC44-8A03-F4AEBA6EC228}">
      <dgm:prSet phldrT="[Text]" custT="1"/>
      <dgm:spPr/>
      <dgm:t>
        <a:bodyPr/>
        <a:lstStyle/>
        <a:p>
          <a:pPr algn="l"/>
          <a:r>
            <a:rPr lang="en-US" sz="2000" dirty="0">
              <a:latin typeface="Helvetica" pitchFamily="2" charset="0"/>
            </a:rPr>
            <a:t>Web Access Management</a:t>
          </a:r>
        </a:p>
      </dgm:t>
    </dgm:pt>
    <dgm:pt modelId="{A07FBFCE-A740-2349-A3E5-473940CA8E89}" type="parTrans" cxnId="{51AB19F1-4662-4C47-A34E-AFB1D3EF719A}">
      <dgm:prSet/>
      <dgm:spPr/>
      <dgm:t>
        <a:bodyPr/>
        <a:lstStyle/>
        <a:p>
          <a:endParaRPr lang="en-US"/>
        </a:p>
      </dgm:t>
    </dgm:pt>
    <dgm:pt modelId="{A048F354-35A3-C34B-B922-384640250F5C}" type="sibTrans" cxnId="{51AB19F1-4662-4C47-A34E-AFB1D3EF719A}">
      <dgm:prSet/>
      <dgm:spPr/>
      <dgm:t>
        <a:bodyPr/>
        <a:lstStyle/>
        <a:p>
          <a:endParaRPr lang="en-US"/>
        </a:p>
      </dgm:t>
    </dgm:pt>
    <dgm:pt modelId="{51FA5F05-63C2-B14A-A3A2-A5CCABB31374}">
      <dgm:prSet phldrT="[Text]" custT="1"/>
      <dgm:spPr/>
      <dgm:t>
        <a:bodyPr/>
        <a:lstStyle/>
        <a:p>
          <a:r>
            <a:rPr lang="en-US" sz="1000" dirty="0">
              <a:latin typeface="Arial" panose="020B0604020202020204" pitchFamily="34" charset="0"/>
              <a:cs typeface="Arial" panose="020B0604020202020204" pitchFamily="34" charset="0"/>
            </a:rPr>
            <a:t>Flexible authentication (Password, Certificate, Social login, OTP)</a:t>
          </a:r>
        </a:p>
      </dgm:t>
    </dgm:pt>
    <dgm:pt modelId="{5B035070-ADED-664F-99E9-D76F754FF537}" type="parTrans" cxnId="{5D9C7FC2-8A4E-4146-8CE7-B0C3E4803EED}">
      <dgm:prSet/>
      <dgm:spPr/>
      <dgm:t>
        <a:bodyPr/>
        <a:lstStyle/>
        <a:p>
          <a:endParaRPr lang="en-US"/>
        </a:p>
      </dgm:t>
    </dgm:pt>
    <dgm:pt modelId="{D5FFF34A-03B6-F54A-8AAA-2EB4E4BFAA51}" type="sibTrans" cxnId="{5D9C7FC2-8A4E-4146-8CE7-B0C3E4803EED}">
      <dgm:prSet/>
      <dgm:spPr/>
      <dgm:t>
        <a:bodyPr/>
        <a:lstStyle/>
        <a:p>
          <a:endParaRPr lang="en-US"/>
        </a:p>
      </dgm:t>
    </dgm:pt>
    <dgm:pt modelId="{4FDA4454-83BC-1D48-86B6-EC74B654E1D3}">
      <dgm:prSet phldrT="[Text]" custT="1"/>
      <dgm:spPr/>
      <dgm:t>
        <a:bodyPr/>
        <a:lstStyle/>
        <a:p>
          <a:pPr algn="l"/>
          <a:r>
            <a:rPr lang="en-US" sz="2000" dirty="0">
              <a:latin typeface="Helvetica" pitchFamily="2" charset="0"/>
            </a:rPr>
            <a:t>Multi-factor Authentication</a:t>
          </a:r>
        </a:p>
      </dgm:t>
    </dgm:pt>
    <dgm:pt modelId="{66436F7C-AB28-F843-94F4-BE615207076D}" type="parTrans" cxnId="{A0939F80-D5B6-334C-8A87-48EC847B7F75}">
      <dgm:prSet/>
      <dgm:spPr/>
      <dgm:t>
        <a:bodyPr/>
        <a:lstStyle/>
        <a:p>
          <a:endParaRPr lang="en-US"/>
        </a:p>
      </dgm:t>
    </dgm:pt>
    <dgm:pt modelId="{C1C8F127-B3D6-FD43-BC17-E877EE5AD7F3}" type="sibTrans" cxnId="{A0939F80-D5B6-334C-8A87-48EC847B7F75}">
      <dgm:prSet/>
      <dgm:spPr/>
      <dgm:t>
        <a:bodyPr/>
        <a:lstStyle/>
        <a:p>
          <a:endParaRPr lang="en-US"/>
        </a:p>
      </dgm:t>
    </dgm:pt>
    <dgm:pt modelId="{A1FEF45C-636C-BA4B-9CD5-2F01DE316E8A}">
      <dgm:prSet phldrT="[Text]" custT="1"/>
      <dgm:spPr/>
      <dgm:t>
        <a:bodyPr/>
        <a:lstStyle/>
        <a:p>
          <a:r>
            <a:rPr lang="en-US" sz="1000" dirty="0">
              <a:latin typeface="Arial" panose="020B0604020202020204" pitchFamily="34" charset="0"/>
              <a:cs typeface="Arial" panose="020B0604020202020204" pitchFamily="34" charset="0"/>
            </a:rPr>
            <a:t> Self-service portal with forgot password</a:t>
          </a:r>
        </a:p>
      </dgm:t>
    </dgm:pt>
    <dgm:pt modelId="{D2E23255-B7CA-0246-AE13-60F0FD0A1497}" type="parTrans" cxnId="{5D10A02D-8545-2742-8BAF-7B016D3A0601}">
      <dgm:prSet/>
      <dgm:spPr/>
      <dgm:t>
        <a:bodyPr/>
        <a:lstStyle/>
        <a:p>
          <a:endParaRPr lang="en-US"/>
        </a:p>
      </dgm:t>
    </dgm:pt>
    <dgm:pt modelId="{7EB1A323-90A1-604E-9718-F6D40FA68C1A}" type="sibTrans" cxnId="{5D10A02D-8545-2742-8BAF-7B016D3A0601}">
      <dgm:prSet/>
      <dgm:spPr/>
      <dgm:t>
        <a:bodyPr/>
        <a:lstStyle/>
        <a:p>
          <a:endParaRPr lang="en-US"/>
        </a:p>
      </dgm:t>
    </dgm:pt>
    <dgm:pt modelId="{8089D260-05B2-844B-9D96-0B7DC11CA9C9}">
      <dgm:prSet phldrT="[Text]" custT="1"/>
      <dgm:spPr/>
      <dgm:t>
        <a:bodyPr/>
        <a:lstStyle/>
        <a:p>
          <a:r>
            <a:rPr lang="en-US" sz="1000" dirty="0">
              <a:latin typeface="Arial" panose="020B0604020202020204" pitchFamily="34" charset="0"/>
              <a:cs typeface="Arial" panose="020B0604020202020204" pitchFamily="34" charset="0"/>
            </a:rPr>
            <a:t> Workflow based Request approval</a:t>
          </a:r>
        </a:p>
      </dgm:t>
    </dgm:pt>
    <dgm:pt modelId="{A1C887DC-9474-794E-AD44-F555F8937063}" type="parTrans" cxnId="{262B65CA-BEF4-8349-8961-89EE616A3E83}">
      <dgm:prSet/>
      <dgm:spPr/>
      <dgm:t>
        <a:bodyPr/>
        <a:lstStyle/>
        <a:p>
          <a:endParaRPr lang="en-US"/>
        </a:p>
      </dgm:t>
    </dgm:pt>
    <dgm:pt modelId="{AB7CD660-C338-BD41-B56B-835871B0F2E6}" type="sibTrans" cxnId="{262B65CA-BEF4-8349-8961-89EE616A3E83}">
      <dgm:prSet/>
      <dgm:spPr/>
      <dgm:t>
        <a:bodyPr/>
        <a:lstStyle/>
        <a:p>
          <a:endParaRPr lang="en-US"/>
        </a:p>
      </dgm:t>
    </dgm:pt>
    <dgm:pt modelId="{1A2E524E-9188-1D4A-8540-093BAE24C615}">
      <dgm:prSet phldrT="[Text]" custT="1"/>
      <dgm:spPr/>
      <dgm:t>
        <a:bodyPr/>
        <a:lstStyle/>
        <a:p>
          <a:r>
            <a:rPr lang="en-US" sz="1000" dirty="0">
              <a:latin typeface="Arial" panose="020B0604020202020204" pitchFamily="34" charset="0"/>
              <a:cs typeface="Arial" panose="020B0604020202020204" pitchFamily="34" charset="0"/>
            </a:rPr>
            <a:t> Audit and Compliance</a:t>
          </a:r>
        </a:p>
      </dgm:t>
    </dgm:pt>
    <dgm:pt modelId="{4CD824D7-49BF-0A41-835A-D4EBA21181D4}" type="parTrans" cxnId="{FBBD0337-217C-E240-8A40-C412070704A2}">
      <dgm:prSet/>
      <dgm:spPr/>
      <dgm:t>
        <a:bodyPr/>
        <a:lstStyle/>
        <a:p>
          <a:endParaRPr lang="en-US"/>
        </a:p>
      </dgm:t>
    </dgm:pt>
    <dgm:pt modelId="{087D27D0-A1FE-8D45-BE91-240E1DBD857C}" type="sibTrans" cxnId="{FBBD0337-217C-E240-8A40-C412070704A2}">
      <dgm:prSet/>
      <dgm:spPr/>
      <dgm:t>
        <a:bodyPr/>
        <a:lstStyle/>
        <a:p>
          <a:endParaRPr lang="en-US"/>
        </a:p>
      </dgm:t>
    </dgm:pt>
    <dgm:pt modelId="{1426CB71-4C2F-DA42-AB02-E6E1671BF29C}">
      <dgm:prSet phldrT="[Text]" custT="1"/>
      <dgm:spPr/>
      <dgm:t>
        <a:bodyPr/>
        <a:lstStyle/>
        <a:p>
          <a:r>
            <a:rPr lang="en-US" sz="1000" dirty="0">
              <a:latin typeface="Arial" panose="020B0604020202020204" pitchFamily="34" charset="0"/>
              <a:cs typeface="Arial" panose="020B0604020202020204" pitchFamily="34" charset="0"/>
            </a:rPr>
            <a:t> Session management</a:t>
          </a:r>
        </a:p>
      </dgm:t>
    </dgm:pt>
    <dgm:pt modelId="{8515B64C-717F-4843-BD85-F86824FC8F77}" type="parTrans" cxnId="{99382857-4D35-6E4A-8CAD-40C28F8F6367}">
      <dgm:prSet/>
      <dgm:spPr/>
      <dgm:t>
        <a:bodyPr/>
        <a:lstStyle/>
        <a:p>
          <a:endParaRPr lang="en-US"/>
        </a:p>
      </dgm:t>
    </dgm:pt>
    <dgm:pt modelId="{A72C5EE9-1C83-BE47-B833-A7AC5E26A2EB}" type="sibTrans" cxnId="{99382857-4D35-6E4A-8CAD-40C28F8F6367}">
      <dgm:prSet/>
      <dgm:spPr/>
      <dgm:t>
        <a:bodyPr/>
        <a:lstStyle/>
        <a:p>
          <a:endParaRPr lang="en-US"/>
        </a:p>
      </dgm:t>
    </dgm:pt>
    <dgm:pt modelId="{4143E426-6F8C-5245-A99C-CC946988C470}">
      <dgm:prSet phldrT="[Text]" custT="1"/>
      <dgm:spPr/>
      <dgm:t>
        <a:bodyPr/>
        <a:lstStyle/>
        <a:p>
          <a:r>
            <a:rPr lang="en-US" sz="1000" dirty="0">
              <a:latin typeface="Arial" panose="020B0604020202020204" pitchFamily="34" charset="0"/>
              <a:cs typeface="Arial" panose="020B0604020202020204" pitchFamily="34" charset="0"/>
            </a:rPr>
            <a:t> Integration API – REST &amp; SOAP</a:t>
          </a:r>
        </a:p>
      </dgm:t>
    </dgm:pt>
    <dgm:pt modelId="{54777E97-25F1-ED4A-AFE1-FFBDE4077E6F}" type="parTrans" cxnId="{7E254DBF-9BDC-494E-8535-C8CAC6E35D3E}">
      <dgm:prSet/>
      <dgm:spPr/>
      <dgm:t>
        <a:bodyPr/>
        <a:lstStyle/>
        <a:p>
          <a:endParaRPr lang="en-US"/>
        </a:p>
      </dgm:t>
    </dgm:pt>
    <dgm:pt modelId="{5496FE1A-B220-2940-B8BA-5CBF77C9190C}" type="sibTrans" cxnId="{7E254DBF-9BDC-494E-8535-C8CAC6E35D3E}">
      <dgm:prSet/>
      <dgm:spPr/>
      <dgm:t>
        <a:bodyPr/>
        <a:lstStyle/>
        <a:p>
          <a:endParaRPr lang="en-US"/>
        </a:p>
      </dgm:t>
    </dgm:pt>
    <dgm:pt modelId="{5EF7478E-9232-694F-B137-F00D317B0E57}">
      <dgm:prSet phldrT="[Text]" custT="1"/>
      <dgm:spPr/>
      <dgm:t>
        <a:bodyPr/>
        <a:lstStyle/>
        <a:p>
          <a:r>
            <a:rPr lang="en-US" sz="1000" dirty="0">
              <a:latin typeface="Arial" panose="020B0604020202020204" pitchFamily="34" charset="0"/>
              <a:cs typeface="Arial" panose="020B0604020202020204" pitchFamily="34" charset="0"/>
            </a:rPr>
            <a:t>Mobile app with Push Notification</a:t>
          </a:r>
        </a:p>
      </dgm:t>
    </dgm:pt>
    <dgm:pt modelId="{FC7046B2-DE77-2C4F-8924-CC00CF216DBF}" type="parTrans" cxnId="{4A86287B-AC5D-054E-BE27-2D0AAA7C0DEC}">
      <dgm:prSet/>
      <dgm:spPr/>
      <dgm:t>
        <a:bodyPr/>
        <a:lstStyle/>
        <a:p>
          <a:endParaRPr lang="en-US"/>
        </a:p>
      </dgm:t>
    </dgm:pt>
    <dgm:pt modelId="{9B9A6C54-54C3-874D-8D0B-21F7958DF4EF}" type="sibTrans" cxnId="{4A86287B-AC5D-054E-BE27-2D0AAA7C0DEC}">
      <dgm:prSet/>
      <dgm:spPr/>
      <dgm:t>
        <a:bodyPr/>
        <a:lstStyle/>
        <a:p>
          <a:endParaRPr lang="en-US"/>
        </a:p>
      </dgm:t>
    </dgm:pt>
    <dgm:pt modelId="{79E5397C-1398-D143-98AB-4C9A0CFF0F83}">
      <dgm:prSet phldrT="[Text]" custT="1"/>
      <dgm:spPr/>
      <dgm:t>
        <a:bodyPr/>
        <a:lstStyle/>
        <a:p>
          <a:pPr>
            <a:buFont typeface="Wingdings" pitchFamily="2" charset="2"/>
            <a:buChar char="Ø"/>
          </a:pPr>
          <a:r>
            <a:rPr lang="en-US" sz="1000" dirty="0">
              <a:latin typeface="Arial" panose="020B0604020202020204" pitchFamily="34" charset="0"/>
              <a:cs typeface="Arial" panose="020B0604020202020204" pitchFamily="34" charset="0"/>
            </a:rPr>
            <a:t>SMS</a:t>
          </a:r>
        </a:p>
      </dgm:t>
    </dgm:pt>
    <dgm:pt modelId="{A3A8B010-3744-DC4C-A07C-0B85CD5EC559}" type="parTrans" cxnId="{BCE216B5-0373-FF4C-812A-412549F3EF30}">
      <dgm:prSet/>
      <dgm:spPr/>
      <dgm:t>
        <a:bodyPr/>
        <a:lstStyle/>
        <a:p>
          <a:endParaRPr lang="en-US"/>
        </a:p>
      </dgm:t>
    </dgm:pt>
    <dgm:pt modelId="{AEDB3589-9B1C-BA4C-B915-618427D4A89D}" type="sibTrans" cxnId="{BCE216B5-0373-FF4C-812A-412549F3EF30}">
      <dgm:prSet/>
      <dgm:spPr/>
      <dgm:t>
        <a:bodyPr/>
        <a:lstStyle/>
        <a:p>
          <a:endParaRPr lang="en-US"/>
        </a:p>
      </dgm:t>
    </dgm:pt>
    <dgm:pt modelId="{CFBB4077-E8D1-644B-80EF-6F6C78EF4CF7}">
      <dgm:prSet phldrT="[Text]" custT="1"/>
      <dgm:spPr/>
      <dgm:t>
        <a:bodyPr/>
        <a:lstStyle/>
        <a:p>
          <a:pPr>
            <a:buFont typeface="Wingdings" pitchFamily="2" charset="2"/>
            <a:buChar char="Ø"/>
          </a:pPr>
          <a:r>
            <a:rPr lang="en-US" sz="1000" dirty="0">
              <a:latin typeface="Arial" panose="020B0604020202020204" pitchFamily="34" charset="0"/>
              <a:cs typeface="Arial" panose="020B0604020202020204" pitchFamily="34" charset="0"/>
            </a:rPr>
            <a:t>Mobile App - iPhone &amp; Droid</a:t>
          </a:r>
        </a:p>
      </dgm:t>
    </dgm:pt>
    <dgm:pt modelId="{9C88571F-34BC-1C47-A190-92E49C83FC93}" type="parTrans" cxnId="{48D9B0DD-C9D1-514D-ADF8-0277C4770CB5}">
      <dgm:prSet/>
      <dgm:spPr/>
      <dgm:t>
        <a:bodyPr/>
        <a:lstStyle/>
        <a:p>
          <a:endParaRPr lang="en-US"/>
        </a:p>
      </dgm:t>
    </dgm:pt>
    <dgm:pt modelId="{6D6D1083-172A-D342-BB85-9A7EE5A36FE0}" type="sibTrans" cxnId="{48D9B0DD-C9D1-514D-ADF8-0277C4770CB5}">
      <dgm:prSet/>
      <dgm:spPr/>
      <dgm:t>
        <a:bodyPr/>
        <a:lstStyle/>
        <a:p>
          <a:endParaRPr lang="en-US"/>
        </a:p>
      </dgm:t>
    </dgm:pt>
    <dgm:pt modelId="{CC7D43A1-7EBB-CE47-A38D-3BEB8E8D15A5}">
      <dgm:prSet phldrT="[Text]" custT="1"/>
      <dgm:spPr/>
      <dgm:t>
        <a:bodyPr/>
        <a:lstStyle/>
        <a:p>
          <a:r>
            <a:rPr lang="en-US" sz="1000" dirty="0">
              <a:latin typeface="Arial" panose="020B0604020202020204" pitchFamily="34" charset="0"/>
              <a:cs typeface="Arial" panose="020B0604020202020204" pitchFamily="34" charset="0"/>
            </a:rPr>
            <a:t>OTP</a:t>
          </a:r>
        </a:p>
      </dgm:t>
    </dgm:pt>
    <dgm:pt modelId="{38435125-2BC4-B34F-9B80-9B53DD8F58C4}" type="parTrans" cxnId="{575D745A-F632-0141-9F9F-0D7BE01916D4}">
      <dgm:prSet/>
      <dgm:spPr/>
      <dgm:t>
        <a:bodyPr/>
        <a:lstStyle/>
        <a:p>
          <a:endParaRPr lang="en-US"/>
        </a:p>
      </dgm:t>
    </dgm:pt>
    <dgm:pt modelId="{FF9C6408-1127-E949-97E5-660FDF9093CD}" type="sibTrans" cxnId="{575D745A-F632-0141-9F9F-0D7BE01916D4}">
      <dgm:prSet/>
      <dgm:spPr/>
      <dgm:t>
        <a:bodyPr/>
        <a:lstStyle/>
        <a:p>
          <a:endParaRPr lang="en-US"/>
        </a:p>
      </dgm:t>
    </dgm:pt>
    <dgm:pt modelId="{38B7982A-4B42-E541-815D-919FF6C53F3C}">
      <dgm:prSet phldrT="[Text]" custT="1"/>
      <dgm:spPr/>
      <dgm:t>
        <a:bodyPr/>
        <a:lstStyle/>
        <a:p>
          <a:r>
            <a:rPr lang="en-US" sz="1000" dirty="0">
              <a:latin typeface="Arial" panose="020B0604020202020204" pitchFamily="34" charset="0"/>
              <a:cs typeface="Arial" panose="020B0604020202020204" pitchFamily="34" charset="0"/>
            </a:rPr>
            <a:t> Integration API – REST &amp; SOAP</a:t>
          </a:r>
        </a:p>
      </dgm:t>
    </dgm:pt>
    <dgm:pt modelId="{56579025-DDF4-A040-9BB1-0B2E41E0B853}" type="parTrans" cxnId="{C040F62F-DD08-804C-B828-30376A6E23CF}">
      <dgm:prSet/>
      <dgm:spPr/>
      <dgm:t>
        <a:bodyPr/>
        <a:lstStyle/>
        <a:p>
          <a:endParaRPr lang="en-US"/>
        </a:p>
      </dgm:t>
    </dgm:pt>
    <dgm:pt modelId="{A15C5A1B-BBBD-2340-A47D-7657B83105F2}" type="sibTrans" cxnId="{C040F62F-DD08-804C-B828-30376A6E23CF}">
      <dgm:prSet/>
      <dgm:spPr/>
      <dgm:t>
        <a:bodyPr/>
        <a:lstStyle/>
        <a:p>
          <a:endParaRPr lang="en-US"/>
        </a:p>
      </dgm:t>
    </dgm:pt>
    <dgm:pt modelId="{C62AFBF8-EE92-1F4E-AEC7-0FED28C9522D}">
      <dgm:prSet phldrT="[Text]" custT="1"/>
      <dgm:spPr/>
      <dgm:t>
        <a:bodyPr/>
        <a:lstStyle/>
        <a:p>
          <a:r>
            <a:rPr lang="en-US" sz="1000" dirty="0">
              <a:latin typeface="Arial" panose="020B0604020202020204" pitchFamily="34" charset="0"/>
              <a:cs typeface="Arial" panose="020B0604020202020204" pitchFamily="34" charset="0"/>
            </a:rPr>
            <a:t> Access Review / Certification</a:t>
          </a:r>
        </a:p>
      </dgm:t>
    </dgm:pt>
    <dgm:pt modelId="{9A8558F4-E984-4B46-B304-75C701FE493C}" type="parTrans" cxnId="{E92FE751-3D9F-DF46-8DB5-01238BEC3B92}">
      <dgm:prSet/>
      <dgm:spPr/>
      <dgm:t>
        <a:bodyPr/>
        <a:lstStyle/>
        <a:p>
          <a:endParaRPr lang="en-US"/>
        </a:p>
      </dgm:t>
    </dgm:pt>
    <dgm:pt modelId="{E6CA931D-C7FC-2045-8FEC-BCC016575AB7}" type="sibTrans" cxnId="{E92FE751-3D9F-DF46-8DB5-01238BEC3B92}">
      <dgm:prSet/>
      <dgm:spPr/>
      <dgm:t>
        <a:bodyPr/>
        <a:lstStyle/>
        <a:p>
          <a:endParaRPr lang="en-US"/>
        </a:p>
      </dgm:t>
    </dgm:pt>
    <dgm:pt modelId="{C3C01DA1-C885-6340-A7B4-88BF72B47FC2}">
      <dgm:prSet phldrT="[Text]" custT="1"/>
      <dgm:spPr/>
      <dgm:t>
        <a:bodyPr/>
        <a:lstStyle/>
        <a:p>
          <a:r>
            <a:rPr lang="en-US" sz="1000" dirty="0">
              <a:latin typeface="Arial" panose="020B0604020202020204" pitchFamily="34" charset="0"/>
              <a:cs typeface="Arial" panose="020B0604020202020204" pitchFamily="34" charset="0"/>
            </a:rPr>
            <a:t> Credential provider for Windows, Mac, Linux</a:t>
          </a:r>
        </a:p>
      </dgm:t>
    </dgm:pt>
    <dgm:pt modelId="{A34CB549-3496-4A40-AE1B-731BFA962E57}" type="parTrans" cxnId="{DB6F94B1-F4AE-064A-A3AC-6605A4D56F92}">
      <dgm:prSet/>
      <dgm:spPr/>
    </dgm:pt>
    <dgm:pt modelId="{22BF3256-20EB-A545-BE4C-64C46875E713}" type="sibTrans" cxnId="{DB6F94B1-F4AE-064A-A3AC-6605A4D56F92}">
      <dgm:prSet/>
      <dgm:spPr/>
    </dgm:pt>
    <dgm:pt modelId="{E842179E-0641-3847-8C1B-F0813146E90E}">
      <dgm:prSet phldrT="[Text]" custT="1"/>
      <dgm:spPr/>
      <dgm:t>
        <a:bodyPr/>
        <a:lstStyle/>
        <a:p>
          <a:r>
            <a:rPr lang="en-US" sz="1000" dirty="0">
              <a:latin typeface="Arial" panose="020B0604020202020204" pitchFamily="34" charset="0"/>
              <a:cs typeface="Arial" panose="020B0604020202020204" pitchFamily="34" charset="0"/>
            </a:rPr>
            <a:t> Adaptive Authentication</a:t>
          </a:r>
        </a:p>
      </dgm:t>
    </dgm:pt>
    <dgm:pt modelId="{EB11FA7E-009A-DF4A-B4B0-9FF12CC8F75E}" type="parTrans" cxnId="{038093A9-C4B8-D14E-B96F-4616120D4F10}">
      <dgm:prSet/>
      <dgm:spPr/>
    </dgm:pt>
    <dgm:pt modelId="{C1B4EF53-33A9-EB4F-AD72-FCABC7DEAD2F}" type="sibTrans" cxnId="{038093A9-C4B8-D14E-B96F-4616120D4F10}">
      <dgm:prSet/>
      <dgm:spPr/>
    </dgm:pt>
    <dgm:pt modelId="{74230637-548A-2741-B122-61C69A8ECB22}">
      <dgm:prSet phldrT="[Text]" custT="1"/>
      <dgm:spPr/>
      <dgm:t>
        <a:bodyPr/>
        <a:lstStyle/>
        <a:p>
          <a:r>
            <a:rPr lang="en-US" sz="1000" dirty="0">
              <a:latin typeface="Arial" panose="020B0604020202020204" pitchFamily="34" charset="0"/>
              <a:cs typeface="Arial" panose="020B0604020202020204" pitchFamily="34" charset="0"/>
            </a:rPr>
            <a:t> Self registration and social registration </a:t>
          </a:r>
        </a:p>
      </dgm:t>
    </dgm:pt>
    <dgm:pt modelId="{D6D9FB5B-C307-EE45-887D-8C2C0026F6B3}" type="parTrans" cxnId="{BE299123-170C-F14E-82A0-003956F24977}">
      <dgm:prSet/>
      <dgm:spPr/>
    </dgm:pt>
    <dgm:pt modelId="{FC75FB5C-3F81-254B-A86E-0D2480C015E2}" type="sibTrans" cxnId="{BE299123-170C-F14E-82A0-003956F24977}">
      <dgm:prSet/>
      <dgm:spPr/>
    </dgm:pt>
    <dgm:pt modelId="{21093465-FE30-6048-83D4-01C90120A44B}">
      <dgm:prSet phldrT="[Text]" custT="1"/>
      <dgm:spPr/>
      <dgm:t>
        <a:bodyPr/>
        <a:lstStyle/>
        <a:p>
          <a:r>
            <a:rPr lang="en-US" sz="1000" dirty="0">
              <a:latin typeface="Arial" panose="020B0604020202020204" pitchFamily="34" charset="0"/>
              <a:cs typeface="Arial" panose="020B0604020202020204" pitchFamily="34" charset="0"/>
            </a:rPr>
            <a:t> SAML 2, oAuth2, OpenID Connect)</a:t>
          </a:r>
        </a:p>
      </dgm:t>
    </dgm:pt>
    <dgm:pt modelId="{6FFC9CBA-DE63-1A40-9ADF-B921FD57A1F2}" type="parTrans" cxnId="{EA291864-184A-3345-938C-9D4C03A03DF1}">
      <dgm:prSet/>
      <dgm:spPr/>
    </dgm:pt>
    <dgm:pt modelId="{8AE8B0AC-F7C2-414D-8203-A695938B0B5D}" type="sibTrans" cxnId="{EA291864-184A-3345-938C-9D4C03A03DF1}">
      <dgm:prSet/>
      <dgm:spPr/>
    </dgm:pt>
    <dgm:pt modelId="{CDFB8591-92E7-A944-BF4D-E5251F2FB032}">
      <dgm:prSet phldrT="[Text]" custT="1"/>
      <dgm:spPr/>
      <dgm:t>
        <a:bodyPr/>
        <a:lstStyle/>
        <a:p>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rProxy</a:t>
          </a:r>
          <a:r>
            <a:rPr lang="en-US" sz="1000" dirty="0">
              <a:latin typeface="Arial" panose="020B0604020202020204" pitchFamily="34" charset="0"/>
              <a:cs typeface="Arial" panose="020B0604020202020204" pitchFamily="34" charset="0"/>
            </a:rPr>
            <a:t> for SSO to legacy applications </a:t>
          </a:r>
        </a:p>
      </dgm:t>
    </dgm:pt>
    <dgm:pt modelId="{CE8C4BFB-5D61-494C-BE3F-3BC40B05EE3A}" type="parTrans" cxnId="{4A9A49E1-4893-1C4C-B5D4-ABAFE488AE9E}">
      <dgm:prSet/>
      <dgm:spPr/>
    </dgm:pt>
    <dgm:pt modelId="{93472026-007B-C044-BF24-EF025DE5CA24}" type="sibTrans" cxnId="{4A9A49E1-4893-1C4C-B5D4-ABAFE488AE9E}">
      <dgm:prSet/>
      <dgm:spPr/>
    </dgm:pt>
    <dgm:pt modelId="{F22B4911-FE25-6541-8C39-6FDC620074A6}">
      <dgm:prSet phldrT="[Text]" custT="1"/>
      <dgm:spPr/>
      <dgm:t>
        <a:bodyPr/>
        <a:lstStyle/>
        <a:p>
          <a:r>
            <a:rPr lang="en-US" sz="1000" dirty="0">
              <a:latin typeface="Arial" panose="020B0604020202020204" pitchFamily="34" charset="0"/>
              <a:cs typeface="Arial" panose="020B0604020202020204" pitchFamily="34" charset="0"/>
            </a:rPr>
            <a:t> Single Sign-on (SSO)</a:t>
          </a:r>
        </a:p>
      </dgm:t>
    </dgm:pt>
    <dgm:pt modelId="{32FFAF01-36EB-8B4E-ADE8-619BADE024FE}" type="parTrans" cxnId="{889BB237-E043-3A42-BC55-36DAE1E8FD3F}">
      <dgm:prSet/>
      <dgm:spPr/>
    </dgm:pt>
    <dgm:pt modelId="{AA6FE6C5-CF40-F449-B9DC-C40DEA5F0385}" type="sibTrans" cxnId="{889BB237-E043-3A42-BC55-36DAE1E8FD3F}">
      <dgm:prSet/>
      <dgm:spPr/>
    </dgm:pt>
    <dgm:pt modelId="{AC0B3CD7-146D-F344-BF1C-167302AED4B9}">
      <dgm:prSet phldrT="[Text]" custT="1"/>
      <dgm:spPr/>
      <dgm:t>
        <a:bodyPr/>
        <a:lstStyle/>
        <a:p>
          <a:r>
            <a:rPr lang="en-US" sz="1000" dirty="0">
              <a:latin typeface="Arial" panose="020B0604020202020204" pitchFamily="34" charset="0"/>
              <a:cs typeface="Arial" panose="020B0604020202020204" pitchFamily="34" charset="0"/>
            </a:rPr>
            <a:t> RBAC Authorization</a:t>
          </a:r>
        </a:p>
      </dgm:t>
    </dgm:pt>
    <dgm:pt modelId="{00D7E5A2-48DE-9146-A185-926E305D6811}" type="parTrans" cxnId="{B7A43AB1-0AB9-F049-B426-625ED5640159}">
      <dgm:prSet/>
      <dgm:spPr/>
    </dgm:pt>
    <dgm:pt modelId="{6156C915-2157-8647-A9AF-6DE263A62B2D}" type="sibTrans" cxnId="{B7A43AB1-0AB9-F049-B426-625ED5640159}">
      <dgm:prSet/>
      <dgm:spPr/>
    </dgm:pt>
    <dgm:pt modelId="{E170BBBE-DC6D-634A-9052-C830E07552F4}">
      <dgm:prSet phldrT="[Text]" custT="1"/>
      <dgm:spPr/>
      <dgm:t>
        <a:bodyPr/>
        <a:lstStyle/>
        <a:p>
          <a:r>
            <a:rPr lang="en-US" sz="1000" dirty="0">
              <a:latin typeface="Arial" panose="020B0604020202020204" pitchFamily="34" charset="0"/>
              <a:cs typeface="Arial" panose="020B0604020202020204" pitchFamily="34" charset="0"/>
            </a:rPr>
            <a:t> Active Directory Password filter</a:t>
          </a:r>
        </a:p>
      </dgm:t>
    </dgm:pt>
    <dgm:pt modelId="{38E222B0-7900-FD4D-8D3C-E7F5D3516F03}" type="parTrans" cxnId="{D61BDFB5-20B0-9249-9B50-BE77B1A4C51C}">
      <dgm:prSet/>
      <dgm:spPr/>
    </dgm:pt>
    <dgm:pt modelId="{2549D367-59A3-5449-8262-BBE6E471C581}" type="sibTrans" cxnId="{D61BDFB5-20B0-9249-9B50-BE77B1A4C51C}">
      <dgm:prSet/>
      <dgm:spPr/>
    </dgm:pt>
    <dgm:pt modelId="{22ED4517-89D6-F443-9FF1-6DE1BA2A1F58}" type="pres">
      <dgm:prSet presAssocID="{2ED61A50-C751-924E-B4EF-23356CCA2E48}" presName="Name0" presStyleCnt="0">
        <dgm:presLayoutVars>
          <dgm:chMax val="7"/>
          <dgm:dir/>
          <dgm:animLvl val="lvl"/>
          <dgm:resizeHandles val="exact"/>
        </dgm:presLayoutVars>
      </dgm:prSet>
      <dgm:spPr/>
    </dgm:pt>
    <dgm:pt modelId="{36C9C7B5-1DFF-C841-B809-D84DDB114083}" type="pres">
      <dgm:prSet presAssocID="{6BD31A8C-6834-504B-9EC0-A730EFD61F21}" presName="circle1" presStyleLbl="node1" presStyleIdx="0" presStyleCnt="3"/>
      <dgm:spPr/>
    </dgm:pt>
    <dgm:pt modelId="{F90E2D81-95BC-8C45-A0EA-71E8E311B6D7}" type="pres">
      <dgm:prSet presAssocID="{6BD31A8C-6834-504B-9EC0-A730EFD61F21}" presName="space" presStyleCnt="0"/>
      <dgm:spPr/>
    </dgm:pt>
    <dgm:pt modelId="{27761E28-1C13-164C-89AA-BA0AFF52220F}" type="pres">
      <dgm:prSet presAssocID="{6BD31A8C-6834-504B-9EC0-A730EFD61F21}" presName="rect1" presStyleLbl="alignAcc1" presStyleIdx="0" presStyleCnt="3"/>
      <dgm:spPr/>
    </dgm:pt>
    <dgm:pt modelId="{4878DE7E-9125-BD4B-9396-09E66830006C}" type="pres">
      <dgm:prSet presAssocID="{31A649E4-F123-AC44-8A03-F4AEBA6EC228}" presName="vertSpace2" presStyleLbl="node1" presStyleIdx="0" presStyleCnt="3"/>
      <dgm:spPr/>
    </dgm:pt>
    <dgm:pt modelId="{2EE8A124-76EF-C14C-8CED-5103C03B4CA9}" type="pres">
      <dgm:prSet presAssocID="{31A649E4-F123-AC44-8A03-F4AEBA6EC228}" presName="circle2" presStyleLbl="node1" presStyleIdx="1" presStyleCnt="3"/>
      <dgm:spPr/>
    </dgm:pt>
    <dgm:pt modelId="{372ECAD7-5CEF-9A44-875B-7CFB9CE504F5}" type="pres">
      <dgm:prSet presAssocID="{31A649E4-F123-AC44-8A03-F4AEBA6EC228}" presName="rect2" presStyleLbl="alignAcc1" presStyleIdx="1" presStyleCnt="3"/>
      <dgm:spPr/>
    </dgm:pt>
    <dgm:pt modelId="{A5B98FFA-E6D0-E144-8341-916D1A84DF5C}" type="pres">
      <dgm:prSet presAssocID="{4FDA4454-83BC-1D48-86B6-EC74B654E1D3}" presName="vertSpace3" presStyleLbl="node1" presStyleIdx="1" presStyleCnt="3"/>
      <dgm:spPr/>
    </dgm:pt>
    <dgm:pt modelId="{6CAB8A22-3C69-B746-AD4E-64A76522DC9C}" type="pres">
      <dgm:prSet presAssocID="{4FDA4454-83BC-1D48-86B6-EC74B654E1D3}" presName="circle3" presStyleLbl="node1" presStyleIdx="2" presStyleCnt="3"/>
      <dgm:spPr/>
    </dgm:pt>
    <dgm:pt modelId="{708C034D-38F9-5F44-A368-3E2D55A7C491}" type="pres">
      <dgm:prSet presAssocID="{4FDA4454-83BC-1D48-86B6-EC74B654E1D3}" presName="rect3" presStyleLbl="alignAcc1" presStyleIdx="2" presStyleCnt="3" custLinFactNeighborX="1227" custLinFactNeighborY="2899"/>
      <dgm:spPr/>
    </dgm:pt>
    <dgm:pt modelId="{3DB3667F-2247-AD4A-85EB-32C9D50D470E}" type="pres">
      <dgm:prSet presAssocID="{6BD31A8C-6834-504B-9EC0-A730EFD61F21}" presName="rect1ParTx" presStyleLbl="alignAcc1" presStyleIdx="2" presStyleCnt="3">
        <dgm:presLayoutVars>
          <dgm:chMax val="1"/>
          <dgm:bulletEnabled val="1"/>
        </dgm:presLayoutVars>
      </dgm:prSet>
      <dgm:spPr/>
    </dgm:pt>
    <dgm:pt modelId="{6AB0CDFB-2736-7449-AF68-3EA0073BC82E}" type="pres">
      <dgm:prSet presAssocID="{6BD31A8C-6834-504B-9EC0-A730EFD61F21}" presName="rect1ChTx" presStyleLbl="alignAcc1" presStyleIdx="2" presStyleCnt="3">
        <dgm:presLayoutVars>
          <dgm:bulletEnabled val="1"/>
        </dgm:presLayoutVars>
      </dgm:prSet>
      <dgm:spPr/>
    </dgm:pt>
    <dgm:pt modelId="{69141DC4-BE13-024F-955F-DDC11D659307}" type="pres">
      <dgm:prSet presAssocID="{31A649E4-F123-AC44-8A03-F4AEBA6EC228}" presName="rect2ParTx" presStyleLbl="alignAcc1" presStyleIdx="2" presStyleCnt="3">
        <dgm:presLayoutVars>
          <dgm:chMax val="1"/>
          <dgm:bulletEnabled val="1"/>
        </dgm:presLayoutVars>
      </dgm:prSet>
      <dgm:spPr/>
    </dgm:pt>
    <dgm:pt modelId="{C644192E-F871-BF44-8989-D0637CCEA23D}" type="pres">
      <dgm:prSet presAssocID="{31A649E4-F123-AC44-8A03-F4AEBA6EC228}" presName="rect2ChTx" presStyleLbl="alignAcc1" presStyleIdx="2" presStyleCnt="3">
        <dgm:presLayoutVars>
          <dgm:bulletEnabled val="1"/>
        </dgm:presLayoutVars>
      </dgm:prSet>
      <dgm:spPr/>
    </dgm:pt>
    <dgm:pt modelId="{604D7FAD-A682-B841-A479-219FC8280992}" type="pres">
      <dgm:prSet presAssocID="{4FDA4454-83BC-1D48-86B6-EC74B654E1D3}" presName="rect3ParTx" presStyleLbl="alignAcc1" presStyleIdx="2" presStyleCnt="3">
        <dgm:presLayoutVars>
          <dgm:chMax val="1"/>
          <dgm:bulletEnabled val="1"/>
        </dgm:presLayoutVars>
      </dgm:prSet>
      <dgm:spPr/>
    </dgm:pt>
    <dgm:pt modelId="{0752F663-EF45-2E45-8C91-D94FFE197885}" type="pres">
      <dgm:prSet presAssocID="{4FDA4454-83BC-1D48-86B6-EC74B654E1D3}" presName="rect3ChTx" presStyleLbl="alignAcc1" presStyleIdx="2" presStyleCnt="3">
        <dgm:presLayoutVars>
          <dgm:bulletEnabled val="1"/>
        </dgm:presLayoutVars>
      </dgm:prSet>
      <dgm:spPr/>
    </dgm:pt>
  </dgm:ptLst>
  <dgm:cxnLst>
    <dgm:cxn modelId="{BE299123-170C-F14E-82A0-003956F24977}" srcId="{31A649E4-F123-AC44-8A03-F4AEBA6EC228}" destId="{74230637-548A-2741-B122-61C69A8ECB22}" srcOrd="2" destOrd="0" parTransId="{D6D9FB5B-C307-EE45-887D-8C2C0026F6B3}" sibTransId="{FC75FB5C-3F81-254B-A86E-0D2480C015E2}"/>
    <dgm:cxn modelId="{9C77EF23-BB12-104B-9703-ADE9F985F1A7}" type="presOf" srcId="{AC0B3CD7-146D-F344-BF1C-167302AED4B9}" destId="{C644192E-F871-BF44-8989-D0637CCEA23D}" srcOrd="0" destOrd="7" presId="urn:microsoft.com/office/officeart/2005/8/layout/target3"/>
    <dgm:cxn modelId="{86FDD82C-CE2E-334F-8352-5797823C32C3}" type="presOf" srcId="{31A649E4-F123-AC44-8A03-F4AEBA6EC228}" destId="{372ECAD7-5CEF-9A44-875B-7CFB9CE504F5}" srcOrd="0" destOrd="0" presId="urn:microsoft.com/office/officeart/2005/8/layout/target3"/>
    <dgm:cxn modelId="{5D10A02D-8545-2742-8BAF-7B016D3A0601}" srcId="{6BD31A8C-6834-504B-9EC0-A730EFD61F21}" destId="{A1FEF45C-636C-BA4B-9CD5-2F01DE316E8A}" srcOrd="1" destOrd="0" parTransId="{D2E23255-B7CA-0246-AE13-60F0FD0A1497}" sibTransId="{7EB1A323-90A1-604E-9718-F6D40FA68C1A}"/>
    <dgm:cxn modelId="{AFBCFC2E-5D4E-6447-909F-072784879779}" type="presOf" srcId="{2ED61A50-C751-924E-B4EF-23356CCA2E48}" destId="{22ED4517-89D6-F443-9FF1-6DE1BA2A1F58}" srcOrd="0" destOrd="0" presId="urn:microsoft.com/office/officeart/2005/8/layout/target3"/>
    <dgm:cxn modelId="{C040F62F-DD08-804C-B828-30376A6E23CF}" srcId="{31A649E4-F123-AC44-8A03-F4AEBA6EC228}" destId="{38B7982A-4B42-E541-815D-919FF6C53F3C}" srcOrd="6" destOrd="0" parTransId="{56579025-DDF4-A040-9BB1-0B2E41E0B853}" sibTransId="{A15C5A1B-BBBD-2340-A47D-7657B83105F2}"/>
    <dgm:cxn modelId="{88886732-1123-1E4E-B25B-6D5ACA22412E}" type="presOf" srcId="{1A2E524E-9188-1D4A-8540-093BAE24C615}" destId="{6AB0CDFB-2736-7449-AF68-3EA0073BC82E}" srcOrd="0" destOrd="6" presId="urn:microsoft.com/office/officeart/2005/8/layout/target3"/>
    <dgm:cxn modelId="{B5CA3E34-B031-6444-BFA0-943F5F6C2944}" type="presOf" srcId="{400BAB65-1B10-BD49-9EBC-00DAE7768AD4}" destId="{6AB0CDFB-2736-7449-AF68-3EA0073BC82E}" srcOrd="0" destOrd="0" presId="urn:microsoft.com/office/officeart/2005/8/layout/target3"/>
    <dgm:cxn modelId="{2647B835-A9AB-9A49-9540-D840F8619B7D}" type="presOf" srcId="{CDFB8591-92E7-A944-BF4D-E5251F2FB032}" destId="{C644192E-F871-BF44-8989-D0637CCEA23D}" srcOrd="0" destOrd="5" presId="urn:microsoft.com/office/officeart/2005/8/layout/target3"/>
    <dgm:cxn modelId="{FBBD0337-217C-E240-8A40-C412070704A2}" srcId="{6BD31A8C-6834-504B-9EC0-A730EFD61F21}" destId="{1A2E524E-9188-1D4A-8540-093BAE24C615}" srcOrd="6" destOrd="0" parTransId="{4CD824D7-49BF-0A41-835A-D4EBA21181D4}" sibTransId="{087D27D0-A1FE-8D45-BE91-240E1DBD857C}"/>
    <dgm:cxn modelId="{889BB237-E043-3A42-BC55-36DAE1E8FD3F}" srcId="{31A649E4-F123-AC44-8A03-F4AEBA6EC228}" destId="{F22B4911-FE25-6541-8C39-6FDC620074A6}" srcOrd="3" destOrd="0" parTransId="{32FFAF01-36EB-8B4E-ADE8-619BADE024FE}" sibTransId="{AA6FE6C5-CF40-F449-B9DC-C40DEA5F0385}"/>
    <dgm:cxn modelId="{6556BA3A-9902-0D4F-B9F8-3ECE4335ADA3}" type="presOf" srcId="{21093465-FE30-6048-83D4-01C90120A44B}" destId="{C644192E-F871-BF44-8989-D0637CCEA23D}" srcOrd="0" destOrd="4" presId="urn:microsoft.com/office/officeart/2005/8/layout/target3"/>
    <dgm:cxn modelId="{E5C5CE3A-B3E2-6443-A27F-9F9EED62143D}" type="presOf" srcId="{E170BBBE-DC6D-634A-9052-C830E07552F4}" destId="{6AB0CDFB-2736-7449-AF68-3EA0073BC82E}" srcOrd="0" destOrd="3" presId="urn:microsoft.com/office/officeart/2005/8/layout/target3"/>
    <dgm:cxn modelId="{45BADC3C-9B51-E942-9108-4EB73129C4FE}" type="presOf" srcId="{4143E426-6F8C-5245-A99C-CC946988C470}" destId="{6AB0CDFB-2736-7449-AF68-3EA0073BC82E}" srcOrd="0" destOrd="7" presId="urn:microsoft.com/office/officeart/2005/8/layout/target3"/>
    <dgm:cxn modelId="{6BE6AC3E-E561-B34E-8648-2F545A97E527}" srcId="{6BD31A8C-6834-504B-9EC0-A730EFD61F21}" destId="{400BAB65-1B10-BD49-9EBC-00DAE7768AD4}" srcOrd="0" destOrd="0" parTransId="{A15C3EF2-4AFE-FF47-918B-0C633A44158F}" sibTransId="{0B978AC5-4848-494A-9C65-A15938B18996}"/>
    <dgm:cxn modelId="{A9724D63-8CCE-3C43-9691-AC9688090F84}" type="presOf" srcId="{C3C01DA1-C885-6340-A7B4-88BF72B47FC2}" destId="{6AB0CDFB-2736-7449-AF68-3EA0073BC82E}" srcOrd="0" destOrd="2" presId="urn:microsoft.com/office/officeart/2005/8/layout/target3"/>
    <dgm:cxn modelId="{EA291864-184A-3345-938C-9D4C03A03DF1}" srcId="{F22B4911-FE25-6541-8C39-6FDC620074A6}" destId="{21093465-FE30-6048-83D4-01C90120A44B}" srcOrd="0" destOrd="0" parTransId="{6FFC9CBA-DE63-1A40-9ADF-B921FD57A1F2}" sibTransId="{8AE8B0AC-F7C2-414D-8203-A695938B0B5D}"/>
    <dgm:cxn modelId="{32D5BF49-BA74-7E46-A8BB-D1C7DF5ADCC2}" type="presOf" srcId="{1426CB71-4C2F-DA42-AB02-E6E1671BF29C}" destId="{C644192E-F871-BF44-8989-D0637CCEA23D}" srcOrd="0" destOrd="6" presId="urn:microsoft.com/office/officeart/2005/8/layout/target3"/>
    <dgm:cxn modelId="{E92FE751-3D9F-DF46-8DB5-01238BEC3B92}" srcId="{6BD31A8C-6834-504B-9EC0-A730EFD61F21}" destId="{C62AFBF8-EE92-1F4E-AEC7-0FED28C9522D}" srcOrd="5" destOrd="0" parTransId="{9A8558F4-E984-4B46-B304-75C701FE493C}" sibTransId="{E6CA931D-C7FC-2045-8FEC-BCC016575AB7}"/>
    <dgm:cxn modelId="{0612F155-5C89-8044-8246-B8A61DAF07DE}" type="presOf" srcId="{F22B4911-FE25-6541-8C39-6FDC620074A6}" destId="{C644192E-F871-BF44-8989-D0637CCEA23D}" srcOrd="0" destOrd="3" presId="urn:microsoft.com/office/officeart/2005/8/layout/target3"/>
    <dgm:cxn modelId="{B579EE56-26D7-9246-A8AC-7246DF372222}" type="presOf" srcId="{31A649E4-F123-AC44-8A03-F4AEBA6EC228}" destId="{69141DC4-BE13-024F-955F-DDC11D659307}" srcOrd="1" destOrd="0" presId="urn:microsoft.com/office/officeart/2005/8/layout/target3"/>
    <dgm:cxn modelId="{99382857-4D35-6E4A-8CAD-40C28F8F6367}" srcId="{31A649E4-F123-AC44-8A03-F4AEBA6EC228}" destId="{1426CB71-4C2F-DA42-AB02-E6E1671BF29C}" srcOrd="4" destOrd="0" parTransId="{8515B64C-717F-4843-BD85-F86824FC8F77}" sibTransId="{A72C5EE9-1C83-BE47-B833-A7AC5E26A2EB}"/>
    <dgm:cxn modelId="{D243CB57-79B1-AC4E-A3C2-348E55D52D69}" type="presOf" srcId="{6BD31A8C-6834-504B-9EC0-A730EFD61F21}" destId="{3DB3667F-2247-AD4A-85EB-32C9D50D470E}" srcOrd="1" destOrd="0" presId="urn:microsoft.com/office/officeart/2005/8/layout/target3"/>
    <dgm:cxn modelId="{575D745A-F632-0141-9F9F-0D7BE01916D4}" srcId="{4FDA4454-83BC-1D48-86B6-EC74B654E1D3}" destId="{CC7D43A1-7EBB-CE47-A38D-3BEB8E8D15A5}" srcOrd="1" destOrd="0" parTransId="{38435125-2BC4-B34F-9B80-9B53DD8F58C4}" sibTransId="{FF9C6408-1127-E949-97E5-660FDF9093CD}"/>
    <dgm:cxn modelId="{4A86287B-AC5D-054E-BE27-2D0AAA7C0DEC}" srcId="{4FDA4454-83BC-1D48-86B6-EC74B654E1D3}" destId="{5EF7478E-9232-694F-B137-F00D317B0E57}" srcOrd="0" destOrd="0" parTransId="{FC7046B2-DE77-2C4F-8924-CC00CF216DBF}" sibTransId="{9B9A6C54-54C3-874D-8D0B-21F7958DF4EF}"/>
    <dgm:cxn modelId="{C55D157F-0299-5A4F-989A-32D6B057B097}" type="presOf" srcId="{51FA5F05-63C2-B14A-A3A2-A5CCABB31374}" destId="{C644192E-F871-BF44-8989-D0637CCEA23D}" srcOrd="0" destOrd="0" presId="urn:microsoft.com/office/officeart/2005/8/layout/target3"/>
    <dgm:cxn modelId="{A0939F80-D5B6-334C-8A87-48EC847B7F75}" srcId="{2ED61A50-C751-924E-B4EF-23356CCA2E48}" destId="{4FDA4454-83BC-1D48-86B6-EC74B654E1D3}" srcOrd="2" destOrd="0" parTransId="{66436F7C-AB28-F843-94F4-BE615207076D}" sibTransId="{C1C8F127-B3D6-FD43-BC17-E877EE5AD7F3}"/>
    <dgm:cxn modelId="{8D691D91-986F-5947-A528-85FDFF7E355A}" type="presOf" srcId="{A1FEF45C-636C-BA4B-9CD5-2F01DE316E8A}" destId="{6AB0CDFB-2736-7449-AF68-3EA0073BC82E}" srcOrd="0" destOrd="1" presId="urn:microsoft.com/office/officeart/2005/8/layout/target3"/>
    <dgm:cxn modelId="{6728FB9A-F8B2-1645-949A-A88C68E773AE}" type="presOf" srcId="{E842179E-0641-3847-8C1B-F0813146E90E}" destId="{C644192E-F871-BF44-8989-D0637CCEA23D}" srcOrd="0" destOrd="1" presId="urn:microsoft.com/office/officeart/2005/8/layout/target3"/>
    <dgm:cxn modelId="{471CD79F-7B23-794F-8443-48E35D4A2434}" type="presOf" srcId="{74230637-548A-2741-B122-61C69A8ECB22}" destId="{C644192E-F871-BF44-8989-D0637CCEA23D}" srcOrd="0" destOrd="2" presId="urn:microsoft.com/office/officeart/2005/8/layout/target3"/>
    <dgm:cxn modelId="{038093A9-C4B8-D14E-B96F-4616120D4F10}" srcId="{31A649E4-F123-AC44-8A03-F4AEBA6EC228}" destId="{E842179E-0641-3847-8C1B-F0813146E90E}" srcOrd="1" destOrd="0" parTransId="{EB11FA7E-009A-DF4A-B4B0-9FF12CC8F75E}" sibTransId="{C1B4EF53-33A9-EB4F-AD72-FCABC7DEAD2F}"/>
    <dgm:cxn modelId="{6F1910AE-6182-2446-96E0-46E1E3E80348}" srcId="{2ED61A50-C751-924E-B4EF-23356CCA2E48}" destId="{6BD31A8C-6834-504B-9EC0-A730EFD61F21}" srcOrd="0" destOrd="0" parTransId="{31236B08-2005-6B4B-BD2A-BE7A9B3B58BB}" sibTransId="{12C9DFDC-AE7E-B744-8085-F5AA6536ED91}"/>
    <dgm:cxn modelId="{B7A43AB1-0AB9-F049-B426-625ED5640159}" srcId="{31A649E4-F123-AC44-8A03-F4AEBA6EC228}" destId="{AC0B3CD7-146D-F344-BF1C-167302AED4B9}" srcOrd="5" destOrd="0" parTransId="{00D7E5A2-48DE-9146-A185-926E305D6811}" sibTransId="{6156C915-2157-8647-A9AF-6DE263A62B2D}"/>
    <dgm:cxn modelId="{DB6F94B1-F4AE-064A-A3AC-6605A4D56F92}" srcId="{6BD31A8C-6834-504B-9EC0-A730EFD61F21}" destId="{C3C01DA1-C885-6340-A7B4-88BF72B47FC2}" srcOrd="2" destOrd="0" parTransId="{A34CB549-3496-4A40-AE1B-731BFA962E57}" sibTransId="{22BF3256-20EB-A545-BE4C-64C46875E713}"/>
    <dgm:cxn modelId="{BCE216B5-0373-FF4C-812A-412549F3EF30}" srcId="{CC7D43A1-7EBB-CE47-A38D-3BEB8E8D15A5}" destId="{79E5397C-1398-D143-98AB-4C9A0CFF0F83}" srcOrd="0" destOrd="0" parTransId="{A3A8B010-3744-DC4C-A07C-0B85CD5EC559}" sibTransId="{AEDB3589-9B1C-BA4C-B915-618427D4A89D}"/>
    <dgm:cxn modelId="{D61BDFB5-20B0-9249-9B50-BE77B1A4C51C}" srcId="{6BD31A8C-6834-504B-9EC0-A730EFD61F21}" destId="{E170BBBE-DC6D-634A-9052-C830E07552F4}" srcOrd="3" destOrd="0" parTransId="{38E222B0-7900-FD4D-8D3C-E7F5D3516F03}" sibTransId="{2549D367-59A3-5449-8262-BBE6E471C581}"/>
    <dgm:cxn modelId="{7E254DBF-9BDC-494E-8535-C8CAC6E35D3E}" srcId="{6BD31A8C-6834-504B-9EC0-A730EFD61F21}" destId="{4143E426-6F8C-5245-A99C-CC946988C470}" srcOrd="7" destOrd="0" parTransId="{54777E97-25F1-ED4A-AFE1-FFBDE4077E6F}" sibTransId="{5496FE1A-B220-2940-B8BA-5CBF77C9190C}"/>
    <dgm:cxn modelId="{5D9C7FC2-8A4E-4146-8CE7-B0C3E4803EED}" srcId="{31A649E4-F123-AC44-8A03-F4AEBA6EC228}" destId="{51FA5F05-63C2-B14A-A3A2-A5CCABB31374}" srcOrd="0" destOrd="0" parTransId="{5B035070-ADED-664F-99E9-D76F754FF537}" sibTransId="{D5FFF34A-03B6-F54A-8AAA-2EB4E4BFAA51}"/>
    <dgm:cxn modelId="{262B65CA-BEF4-8349-8961-89EE616A3E83}" srcId="{6BD31A8C-6834-504B-9EC0-A730EFD61F21}" destId="{8089D260-05B2-844B-9D96-0B7DC11CA9C9}" srcOrd="4" destOrd="0" parTransId="{A1C887DC-9474-794E-AD44-F555F8937063}" sibTransId="{AB7CD660-C338-BD41-B56B-835871B0F2E6}"/>
    <dgm:cxn modelId="{4143BFD7-D969-924D-8157-CCBAC32D4E1F}" type="presOf" srcId="{4FDA4454-83BC-1D48-86B6-EC74B654E1D3}" destId="{604D7FAD-A682-B841-A479-219FC8280992}" srcOrd="1" destOrd="0" presId="urn:microsoft.com/office/officeart/2005/8/layout/target3"/>
    <dgm:cxn modelId="{9EF0D0D7-6150-DB4F-ABC2-861AD0C92070}" type="presOf" srcId="{4FDA4454-83BC-1D48-86B6-EC74B654E1D3}" destId="{708C034D-38F9-5F44-A368-3E2D55A7C491}" srcOrd="0" destOrd="0" presId="urn:microsoft.com/office/officeart/2005/8/layout/target3"/>
    <dgm:cxn modelId="{48D9B0DD-C9D1-514D-ADF8-0277C4770CB5}" srcId="{CC7D43A1-7EBB-CE47-A38D-3BEB8E8D15A5}" destId="{CFBB4077-E8D1-644B-80EF-6F6C78EF4CF7}" srcOrd="1" destOrd="0" parTransId="{9C88571F-34BC-1C47-A190-92E49C83FC93}" sibTransId="{6D6D1083-172A-D342-BB85-9A7EE5A36FE0}"/>
    <dgm:cxn modelId="{A7DAADDE-C028-7D44-9A0A-F237E088B82B}" type="presOf" srcId="{C62AFBF8-EE92-1F4E-AEC7-0FED28C9522D}" destId="{6AB0CDFB-2736-7449-AF68-3EA0073BC82E}" srcOrd="0" destOrd="5" presId="urn:microsoft.com/office/officeart/2005/8/layout/target3"/>
    <dgm:cxn modelId="{4A9A49E1-4893-1C4C-B5D4-ABAFE488AE9E}" srcId="{F22B4911-FE25-6541-8C39-6FDC620074A6}" destId="{CDFB8591-92E7-A944-BF4D-E5251F2FB032}" srcOrd="1" destOrd="0" parTransId="{CE8C4BFB-5D61-494C-BE3F-3BC40B05EE3A}" sibTransId="{93472026-007B-C044-BF24-EF025DE5CA24}"/>
    <dgm:cxn modelId="{7D2D49E3-46E1-AD42-AF57-8F3B0AA6E049}" type="presOf" srcId="{5EF7478E-9232-694F-B137-F00D317B0E57}" destId="{0752F663-EF45-2E45-8C91-D94FFE197885}" srcOrd="0" destOrd="0" presId="urn:microsoft.com/office/officeart/2005/8/layout/target3"/>
    <dgm:cxn modelId="{BCA7DBE5-6F83-F14F-BC83-B85AA51A0E24}" type="presOf" srcId="{8089D260-05B2-844B-9D96-0B7DC11CA9C9}" destId="{6AB0CDFB-2736-7449-AF68-3EA0073BC82E}" srcOrd="0" destOrd="4" presId="urn:microsoft.com/office/officeart/2005/8/layout/target3"/>
    <dgm:cxn modelId="{9B17E3ED-DCBE-3D4C-B29F-BD272494181C}" type="presOf" srcId="{6BD31A8C-6834-504B-9EC0-A730EFD61F21}" destId="{27761E28-1C13-164C-89AA-BA0AFF52220F}" srcOrd="0" destOrd="0" presId="urn:microsoft.com/office/officeart/2005/8/layout/target3"/>
    <dgm:cxn modelId="{51AB19F1-4662-4C47-A34E-AFB1D3EF719A}" srcId="{2ED61A50-C751-924E-B4EF-23356CCA2E48}" destId="{31A649E4-F123-AC44-8A03-F4AEBA6EC228}" srcOrd="1" destOrd="0" parTransId="{A07FBFCE-A740-2349-A3E5-473940CA8E89}" sibTransId="{A048F354-35A3-C34B-B922-384640250F5C}"/>
    <dgm:cxn modelId="{117E70F1-8A69-AC45-BFAA-AF58F1441739}" type="presOf" srcId="{79E5397C-1398-D143-98AB-4C9A0CFF0F83}" destId="{0752F663-EF45-2E45-8C91-D94FFE197885}" srcOrd="0" destOrd="2" presId="urn:microsoft.com/office/officeart/2005/8/layout/target3"/>
    <dgm:cxn modelId="{483D39F4-B425-5849-9425-5E366FB35747}" type="presOf" srcId="{38B7982A-4B42-E541-815D-919FF6C53F3C}" destId="{C644192E-F871-BF44-8989-D0637CCEA23D}" srcOrd="0" destOrd="8" presId="urn:microsoft.com/office/officeart/2005/8/layout/target3"/>
    <dgm:cxn modelId="{07BFF8F7-44C5-274D-B620-21AD10382EE0}" type="presOf" srcId="{CC7D43A1-7EBB-CE47-A38D-3BEB8E8D15A5}" destId="{0752F663-EF45-2E45-8C91-D94FFE197885}" srcOrd="0" destOrd="1" presId="urn:microsoft.com/office/officeart/2005/8/layout/target3"/>
    <dgm:cxn modelId="{D9B489F9-6C17-DC41-9421-458B8A88E0FC}" type="presOf" srcId="{CFBB4077-E8D1-644B-80EF-6F6C78EF4CF7}" destId="{0752F663-EF45-2E45-8C91-D94FFE197885}" srcOrd="0" destOrd="3" presId="urn:microsoft.com/office/officeart/2005/8/layout/target3"/>
    <dgm:cxn modelId="{32D43B3B-66BD-544A-A172-477FD3CD4981}" type="presParOf" srcId="{22ED4517-89D6-F443-9FF1-6DE1BA2A1F58}" destId="{36C9C7B5-1DFF-C841-B809-D84DDB114083}" srcOrd="0" destOrd="0" presId="urn:microsoft.com/office/officeart/2005/8/layout/target3"/>
    <dgm:cxn modelId="{9AAB21ED-A76C-F543-8041-829B55E5E7B6}" type="presParOf" srcId="{22ED4517-89D6-F443-9FF1-6DE1BA2A1F58}" destId="{F90E2D81-95BC-8C45-A0EA-71E8E311B6D7}" srcOrd="1" destOrd="0" presId="urn:microsoft.com/office/officeart/2005/8/layout/target3"/>
    <dgm:cxn modelId="{C3B850B4-44FD-3E48-A465-EBEF9C3DFCB8}" type="presParOf" srcId="{22ED4517-89D6-F443-9FF1-6DE1BA2A1F58}" destId="{27761E28-1C13-164C-89AA-BA0AFF52220F}" srcOrd="2" destOrd="0" presId="urn:microsoft.com/office/officeart/2005/8/layout/target3"/>
    <dgm:cxn modelId="{E209CFBE-A6F2-6547-89BA-AC9D1F8C06FF}" type="presParOf" srcId="{22ED4517-89D6-F443-9FF1-6DE1BA2A1F58}" destId="{4878DE7E-9125-BD4B-9396-09E66830006C}" srcOrd="3" destOrd="0" presId="urn:microsoft.com/office/officeart/2005/8/layout/target3"/>
    <dgm:cxn modelId="{4A7B1332-CD70-F946-80DC-3EB3872C0E46}" type="presParOf" srcId="{22ED4517-89D6-F443-9FF1-6DE1BA2A1F58}" destId="{2EE8A124-76EF-C14C-8CED-5103C03B4CA9}" srcOrd="4" destOrd="0" presId="urn:microsoft.com/office/officeart/2005/8/layout/target3"/>
    <dgm:cxn modelId="{84FEF485-538E-704C-8595-E5925DF43252}" type="presParOf" srcId="{22ED4517-89D6-F443-9FF1-6DE1BA2A1F58}" destId="{372ECAD7-5CEF-9A44-875B-7CFB9CE504F5}" srcOrd="5" destOrd="0" presId="urn:microsoft.com/office/officeart/2005/8/layout/target3"/>
    <dgm:cxn modelId="{9C385DE2-29C7-694D-A8C5-F9FCFD583086}" type="presParOf" srcId="{22ED4517-89D6-F443-9FF1-6DE1BA2A1F58}" destId="{A5B98FFA-E6D0-E144-8341-916D1A84DF5C}" srcOrd="6" destOrd="0" presId="urn:microsoft.com/office/officeart/2005/8/layout/target3"/>
    <dgm:cxn modelId="{0BC43FA4-9092-8147-9772-FF82EAAFD3FB}" type="presParOf" srcId="{22ED4517-89D6-F443-9FF1-6DE1BA2A1F58}" destId="{6CAB8A22-3C69-B746-AD4E-64A76522DC9C}" srcOrd="7" destOrd="0" presId="urn:microsoft.com/office/officeart/2005/8/layout/target3"/>
    <dgm:cxn modelId="{B239FFB7-ADE7-A047-AD7B-5C3EC6891627}" type="presParOf" srcId="{22ED4517-89D6-F443-9FF1-6DE1BA2A1F58}" destId="{708C034D-38F9-5F44-A368-3E2D55A7C491}" srcOrd="8" destOrd="0" presId="urn:microsoft.com/office/officeart/2005/8/layout/target3"/>
    <dgm:cxn modelId="{060BBB17-7416-B544-A823-A8105F1D7967}" type="presParOf" srcId="{22ED4517-89D6-F443-9FF1-6DE1BA2A1F58}" destId="{3DB3667F-2247-AD4A-85EB-32C9D50D470E}" srcOrd="9" destOrd="0" presId="urn:microsoft.com/office/officeart/2005/8/layout/target3"/>
    <dgm:cxn modelId="{3EA44E6F-29CC-6D46-85EF-FE493C5F04D0}" type="presParOf" srcId="{22ED4517-89D6-F443-9FF1-6DE1BA2A1F58}" destId="{6AB0CDFB-2736-7449-AF68-3EA0073BC82E}" srcOrd="10" destOrd="0" presId="urn:microsoft.com/office/officeart/2005/8/layout/target3"/>
    <dgm:cxn modelId="{5ACF80B4-5211-3F44-BCBE-64C364CFA544}" type="presParOf" srcId="{22ED4517-89D6-F443-9FF1-6DE1BA2A1F58}" destId="{69141DC4-BE13-024F-955F-DDC11D659307}" srcOrd="11" destOrd="0" presId="urn:microsoft.com/office/officeart/2005/8/layout/target3"/>
    <dgm:cxn modelId="{8923002D-CF61-1B4E-925C-4C7DC7FA20C6}" type="presParOf" srcId="{22ED4517-89D6-F443-9FF1-6DE1BA2A1F58}" destId="{C644192E-F871-BF44-8989-D0637CCEA23D}" srcOrd="12" destOrd="0" presId="urn:microsoft.com/office/officeart/2005/8/layout/target3"/>
    <dgm:cxn modelId="{23FFE0A8-4072-524A-B8B4-6F5C02E43592}" type="presParOf" srcId="{22ED4517-89D6-F443-9FF1-6DE1BA2A1F58}" destId="{604D7FAD-A682-B841-A479-219FC8280992}" srcOrd="13" destOrd="0" presId="urn:microsoft.com/office/officeart/2005/8/layout/target3"/>
    <dgm:cxn modelId="{B5A623F8-D19E-FA4A-B676-23A614193A41}" type="presParOf" srcId="{22ED4517-89D6-F443-9FF1-6DE1BA2A1F58}" destId="{0752F663-EF45-2E45-8C91-D94FFE197885}"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9C7B5-1DFF-C841-B809-D84DDB114083}">
      <dsp:nvSpPr>
        <dsp:cNvPr id="0" name=""/>
        <dsp:cNvSpPr/>
      </dsp:nvSpPr>
      <dsp:spPr>
        <a:xfrm>
          <a:off x="0" y="0"/>
          <a:ext cx="5257799" cy="5257799"/>
        </a:xfrm>
        <a:prstGeom prst="pie">
          <a:avLst>
            <a:gd name="adj1" fmla="val 5400000"/>
            <a:gd name="adj2" fmla="val 162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27761E28-1C13-164C-89AA-BA0AFF52220F}">
      <dsp:nvSpPr>
        <dsp:cNvPr id="0" name=""/>
        <dsp:cNvSpPr/>
      </dsp:nvSpPr>
      <dsp:spPr>
        <a:xfrm>
          <a:off x="2628899" y="0"/>
          <a:ext cx="6210300" cy="5257799"/>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Helvetica" pitchFamily="2" charset="0"/>
            </a:rPr>
            <a:t>Identity Governance</a:t>
          </a:r>
        </a:p>
      </dsp:txBody>
      <dsp:txXfrm>
        <a:off x="2628899" y="0"/>
        <a:ext cx="3105150" cy="1577343"/>
      </dsp:txXfrm>
    </dsp:sp>
    <dsp:sp modelId="{2EE8A124-76EF-C14C-8CED-5103C03B4CA9}">
      <dsp:nvSpPr>
        <dsp:cNvPr id="0" name=""/>
        <dsp:cNvSpPr/>
      </dsp:nvSpPr>
      <dsp:spPr>
        <a:xfrm>
          <a:off x="920116" y="1577343"/>
          <a:ext cx="3417566" cy="3417566"/>
        </a:xfrm>
        <a:prstGeom prst="pie">
          <a:avLst>
            <a:gd name="adj1" fmla="val 5400000"/>
            <a:gd name="adj2" fmla="val 162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372ECAD7-5CEF-9A44-875B-7CFB9CE504F5}">
      <dsp:nvSpPr>
        <dsp:cNvPr id="0" name=""/>
        <dsp:cNvSpPr/>
      </dsp:nvSpPr>
      <dsp:spPr>
        <a:xfrm>
          <a:off x="2628899" y="1577343"/>
          <a:ext cx="6210300" cy="3417566"/>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Helvetica" pitchFamily="2" charset="0"/>
            </a:rPr>
            <a:t>Web Access Management</a:t>
          </a:r>
        </a:p>
      </dsp:txBody>
      <dsp:txXfrm>
        <a:off x="2628899" y="1577343"/>
        <a:ext cx="3105150" cy="1577338"/>
      </dsp:txXfrm>
    </dsp:sp>
    <dsp:sp modelId="{6CAB8A22-3C69-B746-AD4E-64A76522DC9C}">
      <dsp:nvSpPr>
        <dsp:cNvPr id="0" name=""/>
        <dsp:cNvSpPr/>
      </dsp:nvSpPr>
      <dsp:spPr>
        <a:xfrm>
          <a:off x="1840230" y="3154681"/>
          <a:ext cx="1577338" cy="1577338"/>
        </a:xfrm>
        <a:prstGeom prst="pie">
          <a:avLst>
            <a:gd name="adj1" fmla="val 5400000"/>
            <a:gd name="adj2" fmla="val 1620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708C034D-38F9-5F44-A368-3E2D55A7C491}">
      <dsp:nvSpPr>
        <dsp:cNvPr id="0" name=""/>
        <dsp:cNvSpPr/>
      </dsp:nvSpPr>
      <dsp:spPr>
        <a:xfrm>
          <a:off x="2628900" y="3200408"/>
          <a:ext cx="6210300" cy="1577338"/>
        </a:xfrm>
        <a:prstGeom prst="rect">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Helvetica" pitchFamily="2" charset="0"/>
            </a:rPr>
            <a:t>Multi-factor Authentication</a:t>
          </a:r>
        </a:p>
      </dsp:txBody>
      <dsp:txXfrm>
        <a:off x="2628900" y="3200408"/>
        <a:ext cx="3105150" cy="1577338"/>
      </dsp:txXfrm>
    </dsp:sp>
    <dsp:sp modelId="{6AB0CDFB-2736-7449-AF68-3EA0073BC82E}">
      <dsp:nvSpPr>
        <dsp:cNvPr id="0" name=""/>
        <dsp:cNvSpPr/>
      </dsp:nvSpPr>
      <dsp:spPr>
        <a:xfrm>
          <a:off x="5734049" y="0"/>
          <a:ext cx="3105150" cy="1577343"/>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User life cycle management</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Self-service portal with forgot password</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Credential provider for Windows, Mac, Linux</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Active Directory Password filter</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Workflow based Request approval</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Access Review / Certification</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Audit and Compliance</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Integration API – REST &amp; SOAP</a:t>
          </a:r>
        </a:p>
      </dsp:txBody>
      <dsp:txXfrm>
        <a:off x="5734049" y="0"/>
        <a:ext cx="3105150" cy="1577343"/>
      </dsp:txXfrm>
    </dsp:sp>
    <dsp:sp modelId="{C644192E-F871-BF44-8989-D0637CCEA23D}">
      <dsp:nvSpPr>
        <dsp:cNvPr id="0" name=""/>
        <dsp:cNvSpPr/>
      </dsp:nvSpPr>
      <dsp:spPr>
        <a:xfrm>
          <a:off x="5734049" y="1577343"/>
          <a:ext cx="3105150" cy="1577338"/>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Flexible authentication (Password, Certificate, Social login, OTP)</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Adaptive Authentication</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Self registration and social registration </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Single Sign-on (SSO)</a:t>
          </a:r>
        </a:p>
        <a:p>
          <a:pPr marL="114300" lvl="2"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SAML 2, oAuth2, OpenID Connect)</a:t>
          </a:r>
        </a:p>
        <a:p>
          <a:pPr marL="114300" lvl="2"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a:t>
          </a:r>
          <a:r>
            <a:rPr lang="en-US" sz="1000" kern="1200" dirty="0" err="1">
              <a:latin typeface="Arial" panose="020B0604020202020204" pitchFamily="34" charset="0"/>
              <a:cs typeface="Arial" panose="020B0604020202020204" pitchFamily="34" charset="0"/>
            </a:rPr>
            <a:t>rProxy</a:t>
          </a:r>
          <a:r>
            <a:rPr lang="en-US" sz="1000" kern="1200" dirty="0">
              <a:latin typeface="Arial" panose="020B0604020202020204" pitchFamily="34" charset="0"/>
              <a:cs typeface="Arial" panose="020B0604020202020204" pitchFamily="34" charset="0"/>
            </a:rPr>
            <a:t> for SSO to legacy applications </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Session management</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RBAC Authorization</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 Integration API – REST &amp; SOAP</a:t>
          </a:r>
        </a:p>
      </dsp:txBody>
      <dsp:txXfrm>
        <a:off x="5734049" y="1577343"/>
        <a:ext cx="3105150" cy="1577338"/>
      </dsp:txXfrm>
    </dsp:sp>
    <dsp:sp modelId="{0752F663-EF45-2E45-8C91-D94FFE197885}">
      <dsp:nvSpPr>
        <dsp:cNvPr id="0" name=""/>
        <dsp:cNvSpPr/>
      </dsp:nvSpPr>
      <dsp:spPr>
        <a:xfrm>
          <a:off x="5734049" y="3154681"/>
          <a:ext cx="3105150" cy="1577338"/>
        </a:xfrm>
        <a:prstGeom prst="rect">
          <a:avLst/>
        </a:prstGeom>
        <a:noFill/>
        <a:ln w="11429" cap="flat" cmpd="sng" algn="ctr">
          <a:noFill/>
          <a:prstDash val="sysDash"/>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Mobile app with Push Notification</a:t>
          </a:r>
        </a:p>
        <a:p>
          <a:pPr marL="57150" lvl="1" indent="-57150" algn="l" defTabSz="444500">
            <a:lnSpc>
              <a:spcPct val="90000"/>
            </a:lnSpc>
            <a:spcBef>
              <a:spcPct val="0"/>
            </a:spcBef>
            <a:spcAft>
              <a:spcPct val="15000"/>
            </a:spcAft>
            <a:buChar char="•"/>
          </a:pPr>
          <a:r>
            <a:rPr lang="en-US" sz="1000" kern="1200" dirty="0">
              <a:latin typeface="Arial" panose="020B0604020202020204" pitchFamily="34" charset="0"/>
              <a:cs typeface="Arial" panose="020B0604020202020204" pitchFamily="34" charset="0"/>
            </a:rPr>
            <a:t>OTP</a:t>
          </a:r>
        </a:p>
        <a:p>
          <a:pPr marL="114300" lvl="2" indent="-57150" algn="l" defTabSz="444500">
            <a:lnSpc>
              <a:spcPct val="90000"/>
            </a:lnSpc>
            <a:spcBef>
              <a:spcPct val="0"/>
            </a:spcBef>
            <a:spcAft>
              <a:spcPct val="15000"/>
            </a:spcAft>
            <a:buFont typeface="Wingdings" pitchFamily="2" charset="2"/>
            <a:buChar char="Ø"/>
          </a:pPr>
          <a:r>
            <a:rPr lang="en-US" sz="1000" kern="1200" dirty="0">
              <a:latin typeface="Arial" panose="020B0604020202020204" pitchFamily="34" charset="0"/>
              <a:cs typeface="Arial" panose="020B0604020202020204" pitchFamily="34" charset="0"/>
            </a:rPr>
            <a:t>SMS</a:t>
          </a:r>
        </a:p>
        <a:p>
          <a:pPr marL="114300" lvl="2" indent="-57150" algn="l" defTabSz="444500">
            <a:lnSpc>
              <a:spcPct val="90000"/>
            </a:lnSpc>
            <a:spcBef>
              <a:spcPct val="0"/>
            </a:spcBef>
            <a:spcAft>
              <a:spcPct val="15000"/>
            </a:spcAft>
            <a:buFont typeface="Wingdings" pitchFamily="2" charset="2"/>
            <a:buChar char="Ø"/>
          </a:pPr>
          <a:r>
            <a:rPr lang="en-US" sz="1000" kern="1200" dirty="0">
              <a:latin typeface="Arial" panose="020B0604020202020204" pitchFamily="34" charset="0"/>
              <a:cs typeface="Arial" panose="020B0604020202020204" pitchFamily="34" charset="0"/>
            </a:rPr>
            <a:t>Mobile App - iPhone &amp; Droid</a:t>
          </a:r>
        </a:p>
      </dsp:txBody>
      <dsp:txXfrm>
        <a:off x="5734049" y="3154681"/>
        <a:ext cx="3105150" cy="157733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621">
              <a:spcBef>
                <a:spcPct val="0"/>
              </a:spcBef>
              <a:buClrTx/>
              <a:buSzTx/>
              <a:buFontTx/>
              <a:buNone/>
              <a:defRPr sz="1200"/>
            </a:lvl1pPr>
          </a:lstStyle>
          <a:p>
            <a:endParaRPr lang="en-US"/>
          </a:p>
        </p:txBody>
      </p:sp>
      <p:sp>
        <p:nvSpPr>
          <p:cNvPr id="34819" name="Rectangle 3"/>
          <p:cNvSpPr>
            <a:spLocks noGrp="1" noChangeArrowheads="1"/>
          </p:cNvSpPr>
          <p:nvPr>
            <p:ph type="dt" sz="quarter" idx="1"/>
          </p:nvPr>
        </p:nvSpPr>
        <p:spPr bwMode="auto">
          <a:xfrm>
            <a:off x="4142962"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621">
              <a:spcBef>
                <a:spcPct val="0"/>
              </a:spcBef>
              <a:buClrTx/>
              <a:buSzTx/>
              <a:buFontTx/>
              <a:buNone/>
              <a:defRPr sz="1200"/>
            </a:lvl1pPr>
          </a:lstStyle>
          <a:p>
            <a:endParaRPr lang="en-US"/>
          </a:p>
        </p:txBody>
      </p:sp>
      <p:sp>
        <p:nvSpPr>
          <p:cNvPr id="34820" name="Rectangle 4"/>
          <p:cNvSpPr>
            <a:spLocks noGrp="1" noChangeArrowheads="1"/>
          </p:cNvSpPr>
          <p:nvPr>
            <p:ph type="ftr" sz="quarter" idx="2"/>
          </p:nvPr>
        </p:nvSpPr>
        <p:spPr bwMode="auto">
          <a:xfrm>
            <a:off x="0"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621">
              <a:spcBef>
                <a:spcPct val="0"/>
              </a:spcBef>
              <a:buClrTx/>
              <a:buSzTx/>
              <a:buFontTx/>
              <a:buNone/>
              <a:defRPr sz="1200"/>
            </a:lvl1pPr>
          </a:lstStyle>
          <a:p>
            <a:endParaRPr lang="en-US"/>
          </a:p>
        </p:txBody>
      </p:sp>
      <p:sp>
        <p:nvSpPr>
          <p:cNvPr id="34821" name="Rectangle 5"/>
          <p:cNvSpPr>
            <a:spLocks noGrp="1" noChangeArrowheads="1"/>
          </p:cNvSpPr>
          <p:nvPr>
            <p:ph type="sldNum" sz="quarter" idx="3"/>
          </p:nvPr>
        </p:nvSpPr>
        <p:spPr bwMode="auto">
          <a:xfrm>
            <a:off x="4142962"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621">
              <a:spcBef>
                <a:spcPct val="0"/>
              </a:spcBef>
              <a:buClrTx/>
              <a:buSzTx/>
              <a:buFontTx/>
              <a:buNone/>
              <a:defRPr sz="1200"/>
            </a:lvl1pPr>
          </a:lstStyle>
          <a:p>
            <a:fld id="{4B35C7FF-D103-421D-9968-988F3AB74605}" type="slidenum">
              <a:rPr lang="en-US"/>
              <a:pPr/>
              <a:t>‹#›</a:t>
            </a:fld>
            <a:endParaRPr lang="en-US"/>
          </a:p>
        </p:txBody>
      </p:sp>
    </p:spTree>
    <p:extLst>
      <p:ext uri="{BB962C8B-B14F-4D97-AF65-F5344CB8AC3E}">
        <p14:creationId xmlns:p14="http://schemas.microsoft.com/office/powerpoint/2010/main" val="4107490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621">
              <a:spcBef>
                <a:spcPct val="0"/>
              </a:spcBef>
              <a:buClrTx/>
              <a:buSzTx/>
              <a:buFontTx/>
              <a:buNone/>
              <a:defRPr sz="1200"/>
            </a:lvl1pPr>
          </a:lstStyle>
          <a:p>
            <a:endParaRPr lang="en-US"/>
          </a:p>
        </p:txBody>
      </p:sp>
      <p:sp>
        <p:nvSpPr>
          <p:cNvPr id="26627" name="Rectangle 3"/>
          <p:cNvSpPr>
            <a:spLocks noGrp="1" noChangeArrowheads="1"/>
          </p:cNvSpPr>
          <p:nvPr>
            <p:ph type="dt" idx="1"/>
          </p:nvPr>
        </p:nvSpPr>
        <p:spPr bwMode="auto">
          <a:xfrm>
            <a:off x="4142962" y="0"/>
            <a:ext cx="3170583" cy="480388"/>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621">
              <a:spcBef>
                <a:spcPct val="0"/>
              </a:spcBef>
              <a:buClrTx/>
              <a:buSzTx/>
              <a:buFontTx/>
              <a:buNone/>
              <a:defRPr sz="1200"/>
            </a:lvl1pPr>
          </a:lstStyle>
          <a:p>
            <a:endParaRPr lang="en-US"/>
          </a:p>
        </p:txBody>
      </p:sp>
      <p:sp>
        <p:nvSpPr>
          <p:cNvPr id="26628"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732183" y="4561226"/>
            <a:ext cx="5850835" cy="43202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630" name="Rectangle 6"/>
          <p:cNvSpPr>
            <a:spLocks noGrp="1" noChangeArrowheads="1"/>
          </p:cNvSpPr>
          <p:nvPr>
            <p:ph type="ftr" sz="quarter" idx="4"/>
          </p:nvPr>
        </p:nvSpPr>
        <p:spPr bwMode="auto">
          <a:xfrm>
            <a:off x="0"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621">
              <a:spcBef>
                <a:spcPct val="0"/>
              </a:spcBef>
              <a:buClrTx/>
              <a:buSzTx/>
              <a:buFontTx/>
              <a:buNone/>
              <a:defRPr sz="1200"/>
            </a:lvl1pPr>
          </a:lstStyle>
          <a:p>
            <a:endParaRPr lang="en-US"/>
          </a:p>
        </p:txBody>
      </p:sp>
      <p:sp>
        <p:nvSpPr>
          <p:cNvPr id="26631" name="Rectangle 7"/>
          <p:cNvSpPr>
            <a:spLocks noGrp="1" noChangeArrowheads="1"/>
          </p:cNvSpPr>
          <p:nvPr>
            <p:ph type="sldNum" sz="quarter" idx="5"/>
          </p:nvPr>
        </p:nvSpPr>
        <p:spPr bwMode="auto">
          <a:xfrm>
            <a:off x="4142962" y="9119173"/>
            <a:ext cx="3170583" cy="480388"/>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621">
              <a:spcBef>
                <a:spcPct val="0"/>
              </a:spcBef>
              <a:buClrTx/>
              <a:buSzTx/>
              <a:buFontTx/>
              <a:buNone/>
              <a:defRPr sz="1200"/>
            </a:lvl1pPr>
          </a:lstStyle>
          <a:p>
            <a:fld id="{0C508C50-247C-458F-AFBE-43BD51B05AC1}" type="slidenum">
              <a:rPr lang="en-US"/>
              <a:pPr/>
              <a:t>‹#›</a:t>
            </a:fld>
            <a:endParaRPr lang="en-US"/>
          </a:p>
        </p:txBody>
      </p:sp>
    </p:spTree>
    <p:extLst>
      <p:ext uri="{BB962C8B-B14F-4D97-AF65-F5344CB8AC3E}">
        <p14:creationId xmlns:p14="http://schemas.microsoft.com/office/powerpoint/2010/main" val="34580631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a:t>
            </a:r>
            <a:r>
              <a:rPr lang="en-US" baseline="0" dirty="0"/>
              <a:t> Identity Management solutions on the market. Most are either point solutions which don</a:t>
            </a:r>
            <a:r>
              <a:rPr lang="fr-FR" baseline="0" dirty="0"/>
              <a:t>’</a:t>
            </a:r>
            <a:r>
              <a:rPr lang="en-US" baseline="0" dirty="0"/>
              <a:t>t address the full nature of the problem and others which are offered by large vendors are very complex and expensive to deploy. Their complexity in part comes from the way in which the solutions were developed which was through acquisition. This means that integration is fragile and is a source of problems for customers</a:t>
            </a:r>
          </a:p>
          <a:p>
            <a:endParaRPr lang="en-US" baseline="0" dirty="0"/>
          </a:p>
          <a:p>
            <a:r>
              <a:rPr lang="en-US" baseline="0" dirty="0"/>
              <a:t>OpenIAM was started in April of 2008 in the US by team of security experts who have experience with large customers</a:t>
            </a:r>
          </a:p>
          <a:p>
            <a:r>
              <a:rPr lang="en-US" baseline="0" dirty="0"/>
              <a:t>The idea was the create a solution that was designed to work together as one cohesive solution with no need for integration. This also has an easy to use web interface that can easily be rolled out to end users.</a:t>
            </a:r>
          </a:p>
          <a:p>
            <a:endParaRPr lang="en-US" baseline="0" dirty="0"/>
          </a:p>
          <a:p>
            <a:r>
              <a:rPr lang="en-US" baseline="0" dirty="0"/>
              <a:t>The result are deployments are quicker and have a low total cost of ownership.</a:t>
            </a:r>
          </a:p>
          <a:p>
            <a:endParaRPr lang="en-US"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2</a:t>
            </a:fld>
            <a:endParaRPr lang="en-US"/>
          </a:p>
        </p:txBody>
      </p:sp>
    </p:spTree>
    <p:extLst>
      <p:ext uri="{BB962C8B-B14F-4D97-AF65-F5344CB8AC3E}">
        <p14:creationId xmlns:p14="http://schemas.microsoft.com/office/powerpoint/2010/main" val="742678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3</a:t>
            </a:fld>
            <a:endParaRPr lang="en-US"/>
          </a:p>
        </p:txBody>
      </p:sp>
    </p:spTree>
    <p:extLst>
      <p:ext uri="{BB962C8B-B14F-4D97-AF65-F5344CB8AC3E}">
        <p14:creationId xmlns:p14="http://schemas.microsoft.com/office/powerpoint/2010/main" val="1351034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a:r>
            <a:endParaRPr lang="en-US"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4</a:t>
            </a:fld>
            <a:endParaRPr lang="en-US"/>
          </a:p>
        </p:txBody>
      </p:sp>
    </p:spTree>
    <p:extLst>
      <p:ext uri="{BB962C8B-B14F-4D97-AF65-F5344CB8AC3E}">
        <p14:creationId xmlns:p14="http://schemas.microsoft.com/office/powerpoint/2010/main" val="189378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5</a:t>
            </a:fld>
            <a:endParaRPr lang="en-US"/>
          </a:p>
        </p:txBody>
      </p:sp>
    </p:spTree>
    <p:extLst>
      <p:ext uri="{BB962C8B-B14F-4D97-AF65-F5344CB8AC3E}">
        <p14:creationId xmlns:p14="http://schemas.microsoft.com/office/powerpoint/2010/main" val="963307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12</a:t>
            </a:fld>
            <a:endParaRPr lang="en-US"/>
          </a:p>
        </p:txBody>
      </p:sp>
    </p:spTree>
    <p:extLst>
      <p:ext uri="{BB962C8B-B14F-4D97-AF65-F5344CB8AC3E}">
        <p14:creationId xmlns:p14="http://schemas.microsoft.com/office/powerpoint/2010/main" val="3225263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next slide just</a:t>
            </a:r>
            <a:r>
              <a:rPr lang="en-US" baseline="0" dirty="0"/>
              <a:t> provides an overview of how the components fit together in the Access Manager.</a:t>
            </a:r>
          </a:p>
          <a:p>
            <a:r>
              <a:rPr lang="en-US" baseline="0" dirty="0"/>
              <a:t>The Reverse proxy and Identity Provider are critical components.</a:t>
            </a:r>
          </a:p>
          <a:p>
            <a:endParaRPr lang="en-US" baseline="0" dirty="0"/>
          </a:p>
          <a:p>
            <a:r>
              <a:rPr lang="en-US" baseline="0" dirty="0"/>
              <a:t>The Reverse proxy provides high performance and we can process authorization requests in &lt;1 </a:t>
            </a:r>
            <a:r>
              <a:rPr lang="en-US" baseline="0" dirty="0" err="1"/>
              <a:t>ms</a:t>
            </a:r>
            <a:r>
              <a:rPr lang="en-US" baseline="0" dirty="0"/>
              <a:t> and this is under load </a:t>
            </a:r>
            <a:endParaRPr lang="en-US" dirty="0"/>
          </a:p>
        </p:txBody>
      </p:sp>
      <p:sp>
        <p:nvSpPr>
          <p:cNvPr id="4" name="Slide Number Placeholder 3"/>
          <p:cNvSpPr>
            <a:spLocks noGrp="1"/>
          </p:cNvSpPr>
          <p:nvPr>
            <p:ph type="sldNum" sz="quarter" idx="10"/>
          </p:nvPr>
        </p:nvSpPr>
        <p:spPr/>
        <p:txBody>
          <a:bodyPr/>
          <a:lstStyle/>
          <a:p>
            <a:fld id="{0C508C50-247C-458F-AFBE-43BD51B05AC1}" type="slidenum">
              <a:rPr lang="en-US" smtClean="0"/>
              <a:pPr/>
              <a:t>14</a:t>
            </a:fld>
            <a:endParaRPr lang="en-US"/>
          </a:p>
        </p:txBody>
      </p:sp>
    </p:spTree>
    <p:extLst>
      <p:ext uri="{BB962C8B-B14F-4D97-AF65-F5344CB8AC3E}">
        <p14:creationId xmlns:p14="http://schemas.microsoft.com/office/powerpoint/2010/main" val="9520885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lumMod val="20000"/>
            <a:lumOff val="80000"/>
            <a:alpha val="55000"/>
          </a:schemeClr>
        </a:solidFill>
        <a:effectLst/>
      </p:bgPr>
    </p:bg>
    <p:spTree>
      <p:nvGrpSpPr>
        <p:cNvPr id="1" name=""/>
        <p:cNvGrpSpPr/>
        <p:nvPr/>
      </p:nvGrpSpPr>
      <p:grpSpPr>
        <a:xfrm>
          <a:off x="0" y="0"/>
          <a:ext cx="0" cy="0"/>
          <a:chOff x="0" y="0"/>
          <a:chExt cx="0" cy="0"/>
        </a:xfrm>
      </p:grpSpPr>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bg1">
              <a:lumMod val="7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4876800"/>
            <a:ext cx="6400800" cy="1752600"/>
          </a:xfrm>
        </p:spPr>
        <p:txBody>
          <a:bodyPr/>
          <a:lstStyle>
            <a:lvl1pPr marL="0" indent="0" algn="ctr">
              <a:buNone/>
              <a:defRPr sz="1600" b="1" cap="all" spc="250" baseline="0">
                <a:solidFill>
                  <a:srgbClr val="4F448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endParaRPr lang="en-US" altLang="en-US"/>
          </a:p>
        </p:txBody>
      </p:sp>
      <p:sp>
        <p:nvSpPr>
          <p:cNvPr id="17" name="Footer Placeholder 16"/>
          <p:cNvSpPr>
            <a:spLocks noGrp="1"/>
          </p:cNvSpPr>
          <p:nvPr>
            <p:ph type="ftr" sz="quarter" idx="11"/>
          </p:nvPr>
        </p:nvSpPr>
        <p:spPr/>
        <p:txBody>
          <a:bodyPr/>
          <a:lstStyle/>
          <a:p>
            <a:pPr>
              <a:buFont typeface="Wingdings" pitchFamily="2" charset="2"/>
              <a:buNone/>
            </a:pPr>
            <a:r>
              <a:rPr lang="en-US" altLang="en-US" dirty="0"/>
              <a:t>OpenIAM.com</a:t>
            </a:r>
          </a:p>
          <a:p>
            <a:pPr>
              <a:buFont typeface="Wingdings" pitchFamily="2" charset="2"/>
              <a:buNone/>
            </a:pPr>
            <a:endParaRPr lang="en-US" altLang="en-US" dirty="0"/>
          </a:p>
        </p:txBody>
      </p:sp>
      <p:sp>
        <p:nvSpPr>
          <p:cNvPr id="7" name="Straight Connector 6"/>
          <p:cNvSpPr>
            <a:spLocks noChangeShapeType="1"/>
          </p:cNvSpPr>
          <p:nvPr/>
        </p:nvSpPr>
        <p:spPr bwMode="auto">
          <a:xfrm>
            <a:off x="0" y="2420112"/>
            <a:ext cx="9144000" cy="0"/>
          </a:xfrm>
          <a:prstGeom prst="line">
            <a:avLst/>
          </a:prstGeom>
          <a:noFill/>
          <a:ln w="19050" cap="flat" cmpd="sng" algn="ctr">
            <a:solidFill>
              <a:srgbClr val="D2261E"/>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8" name="Title 7"/>
          <p:cNvSpPr>
            <a:spLocks noGrp="1"/>
          </p:cNvSpPr>
          <p:nvPr>
            <p:ph type="ctrTitle"/>
          </p:nvPr>
        </p:nvSpPr>
        <p:spPr>
          <a:xfrm>
            <a:off x="685800" y="2438400"/>
            <a:ext cx="7772400" cy="1752600"/>
          </a:xfrm>
        </p:spPr>
        <p:txBody>
          <a:bodyPr anchor="b"/>
          <a:lstStyle>
            <a:lvl1pPr>
              <a:defRPr sz="4200">
                <a:solidFill>
                  <a:srgbClr val="D2261E"/>
                </a:solidFill>
              </a:defRPr>
            </a:lvl1pPr>
          </a:lstStyle>
          <a:p>
            <a:r>
              <a:rPr kumimoji="0" lang="en-US" dirty="0"/>
              <a:t>Click to edit Master title style</a:t>
            </a:r>
          </a:p>
        </p:txBody>
      </p:sp>
      <p:pic>
        <p:nvPicPr>
          <p:cNvPr id="24" name="Picture 23" descr="logo.png"/>
          <p:cNvPicPr>
            <a:picLocks noChangeAspect="1"/>
          </p:cNvPicPr>
          <p:nvPr userDrawn="1"/>
        </p:nvPicPr>
        <p:blipFill>
          <a:blip r:embed="rId2" cstate="print"/>
          <a:stretch>
            <a:fillRect/>
          </a:stretch>
        </p:blipFill>
        <p:spPr>
          <a:xfrm>
            <a:off x="6019800" y="1447800"/>
            <a:ext cx="2386589" cy="877826"/>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2pPr>
              <a:defRPr kumimoji="0" lang="en-US" sz="2200" kern="1200" dirty="0" smtClean="0">
                <a:solidFill>
                  <a:schemeClr val="bg1">
                    <a:lumMod val="65000"/>
                  </a:schemeClr>
                </a:solidFill>
                <a:latin typeface="Trebuchet MS" pitchFamily="34" charset="0"/>
                <a:ea typeface="+mn-ea"/>
                <a:cs typeface="+mn-cs"/>
              </a:defRPr>
            </a:lvl2pPr>
          </a:lstStyle>
          <a:p>
            <a:pPr lvl="0" eaLnBrk="1" latinLnBrk="0" hangingPunct="1"/>
            <a:r>
              <a:rPr lang="en-US" dirty="0"/>
              <a:t>Click to edit Master text styles</a:t>
            </a:r>
          </a:p>
          <a:p>
            <a:pPr marL="548640" lvl="1" indent="-274320" algn="l" rtl="0" eaLnBrk="1" latinLnBrk="0" hangingPunct="1">
              <a:spcBef>
                <a:spcPct val="20000"/>
              </a:spcBef>
              <a:buClr>
                <a:schemeClr val="bg1">
                  <a:lumMod val="65000"/>
                </a:schemeClr>
              </a:buClr>
              <a:buSzPct val="70000"/>
              <a:buFont typeface="Arial" pitchFamily="34" charset="0"/>
              <a:buChar char="•"/>
            </a:pPr>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pPr>
              <a:buFont typeface="Wingdings" pitchFamily="2" charset="2"/>
              <a:buNone/>
            </a:pPr>
            <a:r>
              <a:rPr lang="en-US" altLang="en-US" dirty="0"/>
              <a:t>OpenIAM.com</a:t>
            </a:r>
          </a:p>
          <a:p>
            <a:endParaRPr lang="en-US" altLang="en-US" dirty="0"/>
          </a:p>
        </p:txBody>
      </p:sp>
      <p:sp>
        <p:nvSpPr>
          <p:cNvPr id="6" name="Slide Number Placeholder 5"/>
          <p:cNvSpPr>
            <a:spLocks noGrp="1"/>
          </p:cNvSpPr>
          <p:nvPr>
            <p:ph type="sldNum" sz="quarter" idx="12"/>
          </p:nvPr>
        </p:nvSpPr>
        <p:spPr/>
        <p:txBody>
          <a:bodyPr/>
          <a:lstStyle/>
          <a:p>
            <a:fld id="{D4FA517E-F130-4CC6-9DAD-41E1C919D59D}"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B523EB0-0094-4E59-906E-490178E2C39D}" type="slidenum">
              <a:rPr lang="en-US" altLang="en-US" smtClean="0"/>
              <a:pPr/>
              <a:t>‹#›</a:t>
            </a:fld>
            <a:endParaRPr lang="en-US" alt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2">
            <a:lumMod val="20000"/>
            <a:lumOff val="80000"/>
            <a:alpha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F448F"/>
                </a:solidFill>
              </a:defRPr>
            </a:lvl1pPr>
          </a:lstStyle>
          <a:p>
            <a:r>
              <a:rPr kumimoji="0" lang="en-US" dirty="0"/>
              <a:t>Click to edit Master title style</a:t>
            </a:r>
          </a:p>
        </p:txBody>
      </p:sp>
      <p:sp>
        <p:nvSpPr>
          <p:cNvPr id="4" name="Date Placeholder 3"/>
          <p:cNvSpPr>
            <a:spLocks noGrp="1"/>
          </p:cNvSpPr>
          <p:nvPr>
            <p:ph type="dt" sz="half" idx="10"/>
          </p:nvPr>
        </p:nvSpPr>
        <p:spPr/>
        <p:txBody>
          <a:bodyPr/>
          <a:lstStyle/>
          <a:p>
            <a:r>
              <a:rPr lang="en-US" altLang="en-US" dirty="0"/>
              <a:t>5/1/2013</a:t>
            </a:r>
          </a:p>
        </p:txBody>
      </p:sp>
      <p:sp>
        <p:nvSpPr>
          <p:cNvPr id="5" name="Footer Placeholder 4"/>
          <p:cNvSpPr>
            <a:spLocks noGrp="1"/>
          </p:cNvSpPr>
          <p:nvPr>
            <p:ph type="ftr" sz="quarter" idx="11"/>
          </p:nvPr>
        </p:nvSpPr>
        <p:spPr/>
        <p:txBody>
          <a:bodyPr/>
          <a:lstStyle>
            <a:lvl1pPr>
              <a:buFont typeface="Wingdings" pitchFamily="2" charset="2"/>
              <a:buNone/>
              <a:defRPr/>
            </a:lvl1pPr>
          </a:lstStyle>
          <a:p>
            <a:r>
              <a:rPr lang="en-US" altLang="en-US" dirty="0"/>
              <a:t>OpenIAM.com</a:t>
            </a:r>
          </a:p>
        </p:txBody>
      </p:sp>
      <p:sp>
        <p:nvSpPr>
          <p:cNvPr id="6" name="Slide Number Placeholder 5"/>
          <p:cNvSpPr>
            <a:spLocks noGrp="1"/>
          </p:cNvSpPr>
          <p:nvPr>
            <p:ph type="sldNum" sz="quarter" idx="12"/>
          </p:nvPr>
        </p:nvSpPr>
        <p:spPr>
          <a:xfrm>
            <a:off x="4361688" y="1026372"/>
            <a:ext cx="457200" cy="441325"/>
          </a:xfrm>
        </p:spPr>
        <p:txBody>
          <a:bodyPr/>
          <a:lstStyle/>
          <a:p>
            <a:fld id="{621C1D52-BE24-4C0E-91B3-3B97AEE166DA}" type="slidenum">
              <a:rPr lang="en-US" altLang="en-US" smtClean="0"/>
              <a:pPr/>
              <a:t>‹#›</a:t>
            </a:fld>
            <a:endParaRPr lang="en-US" altLang="en-US"/>
          </a:p>
        </p:txBody>
      </p:sp>
      <p:sp>
        <p:nvSpPr>
          <p:cNvPr id="8" name="Content Placeholder 7"/>
          <p:cNvSpPr>
            <a:spLocks noGrp="1"/>
          </p:cNvSpPr>
          <p:nvPr>
            <p:ph sz="quarter" idx="1"/>
          </p:nvPr>
        </p:nvSpPr>
        <p:spPr>
          <a:xfrm>
            <a:off x="685800" y="1752600"/>
            <a:ext cx="8119872" cy="4346448"/>
          </a:xfrm>
        </p:spPr>
        <p:txBody>
          <a:bodyPr/>
          <a:lstStyle>
            <a:lvl2pPr>
              <a:buClr>
                <a:schemeClr val="bg1">
                  <a:lumMod val="65000"/>
                </a:schemeClr>
              </a:buClr>
              <a:buFont typeface="Arial" pitchFamily="34" charset="0"/>
              <a:buChar char="•"/>
              <a:defRPr>
                <a:solidFill>
                  <a:schemeClr val="bg1">
                    <a:lumMod val="65000"/>
                  </a:schemeClr>
                </a:solidFill>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t="-15000"/>
          </a:stretch>
        </a:blipFill>
        <a:effectLst/>
      </p:bgPr>
    </p:bg>
    <p:spTree>
      <p:nvGrpSpPr>
        <p:cNvPr id="1" name=""/>
        <p:cNvGrpSpPr/>
        <p:nvPr/>
      </p:nvGrpSpPr>
      <p:grpSpPr>
        <a:xfrm>
          <a:off x="0" y="0"/>
          <a:ext cx="0" cy="0"/>
          <a:chOff x="0" y="0"/>
          <a:chExt cx="0" cy="0"/>
        </a:xfrm>
      </p:grpSpPr>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0" y="0"/>
            <a:ext cx="9144000" cy="2282048"/>
          </a:xfrm>
          <a:prstGeom prst="rect">
            <a:avLst/>
          </a:prstGeom>
          <a:solidFill>
            <a:srgbClr val="4F4E8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rgbClr val="4F448F"/>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bg1">
              <a:lumMod val="9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Footer Placeholder 4"/>
          <p:cNvSpPr>
            <a:spLocks noGrp="1"/>
          </p:cNvSpPr>
          <p:nvPr>
            <p:ph type="ftr" sz="quarter" idx="11"/>
          </p:nvPr>
        </p:nvSpPr>
        <p:spPr/>
        <p:txBody>
          <a:bodyPr/>
          <a:lstStyle/>
          <a:p>
            <a:pPr>
              <a:buFont typeface="Wingdings" pitchFamily="2" charset="2"/>
              <a:buNone/>
            </a:pPr>
            <a:r>
              <a:rPr lang="en-US" altLang="en-US" dirty="0"/>
              <a:t>OpenIAM.com</a:t>
            </a:r>
          </a:p>
          <a:p>
            <a:pPr>
              <a:buFont typeface="Wingdings" pitchFamily="2" charset="2"/>
              <a:buNone/>
            </a:pPr>
            <a:endParaRPr lang="en-US" altLang="en-US" dirty="0"/>
          </a:p>
        </p:txBody>
      </p:sp>
      <p:sp>
        <p:nvSpPr>
          <p:cNvPr id="4" name="Date Placeholder 3"/>
          <p:cNvSpPr>
            <a:spLocks noGrp="1"/>
          </p:cNvSpPr>
          <p:nvPr>
            <p:ph type="dt" sz="half" idx="10"/>
          </p:nvPr>
        </p:nvSpPr>
        <p:spPr/>
        <p:txBody>
          <a:bodyPr/>
          <a:lstStyle/>
          <a:p>
            <a:endParaRPr lang="en-US" altLang="en-US"/>
          </a:p>
        </p:txBody>
      </p:sp>
      <p:sp>
        <p:nvSpPr>
          <p:cNvPr id="8" name="Straight Connector 7"/>
          <p:cNvSpPr>
            <a:spLocks noChangeShapeType="1"/>
          </p:cNvSpPr>
          <p:nvPr/>
        </p:nvSpPr>
        <p:spPr bwMode="auto">
          <a:xfrm>
            <a:off x="0" y="2438400"/>
            <a:ext cx="9144000" cy="0"/>
          </a:xfrm>
          <a:prstGeom prst="line">
            <a:avLst/>
          </a:prstGeom>
          <a:noFill/>
          <a:ln w="19050" cap="flat" cmpd="sng" algn="ctr">
            <a:solidFill>
              <a:srgbClr val="D2261E"/>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pic>
        <p:nvPicPr>
          <p:cNvPr id="20" name="Picture 19" descr="4.png"/>
          <p:cNvPicPr>
            <a:picLocks noChangeAspect="1"/>
          </p:cNvPicPr>
          <p:nvPr userDrawn="1"/>
        </p:nvPicPr>
        <p:blipFill>
          <a:blip r:embed="rId3" cstate="print"/>
          <a:stretch>
            <a:fillRect/>
          </a:stretch>
        </p:blipFill>
        <p:spPr>
          <a:xfrm>
            <a:off x="4335400" y="2039111"/>
            <a:ext cx="693800" cy="627889"/>
          </a:xfrm>
          <a:prstGeom prst="rect">
            <a:avLst/>
          </a:prstGeom>
        </p:spPr>
      </p:pic>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89F6765-1952-41E3-A3BB-89123B0BBBD7}"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endParaRPr lang="en-US" altLang="en-US"/>
          </a:p>
        </p:txBody>
      </p:sp>
      <p:sp>
        <p:nvSpPr>
          <p:cNvPr id="6" name="Footer Placeholder 5"/>
          <p:cNvSpPr>
            <a:spLocks noGrp="1"/>
          </p:cNvSpPr>
          <p:nvPr>
            <p:ph type="ftr" sz="quarter" idx="11"/>
          </p:nvPr>
        </p:nvSpPr>
        <p:spPr/>
        <p:txBody>
          <a:bodyPr/>
          <a:lstStyle/>
          <a:p>
            <a:pPr>
              <a:buFont typeface="Wingdings" pitchFamily="2" charset="2"/>
              <a:buNone/>
            </a:pPr>
            <a:r>
              <a:rPr lang="en-US" altLang="en-US" dirty="0"/>
              <a:t>OpenIAM.com</a:t>
            </a:r>
          </a:p>
          <a:p>
            <a:endParaRPr lang="en-US" altLang="en-US" dirty="0"/>
          </a:p>
        </p:txBody>
      </p:sp>
      <p:sp>
        <p:nvSpPr>
          <p:cNvPr id="7" name="Slide Number Placeholder 6"/>
          <p:cNvSpPr>
            <a:spLocks noGrp="1"/>
          </p:cNvSpPr>
          <p:nvPr>
            <p:ph type="sldNum" sz="quarter" idx="12"/>
          </p:nvPr>
        </p:nvSpPr>
        <p:spPr/>
        <p:txBody>
          <a:bodyPr/>
          <a:lstStyle/>
          <a:p>
            <a:fld id="{A375DFEE-851C-4DBE-B61F-6365DBFF7D65}" type="slidenum">
              <a:rPr lang="en-US" altLang="en-US" smtClean="0"/>
              <a:pPr/>
              <a:t>‹#›</a:t>
            </a:fld>
            <a:endParaRPr lang="en-US" altLang="en-US"/>
          </a:p>
        </p:txBody>
      </p:sp>
      <p:sp>
        <p:nvSpPr>
          <p:cNvPr id="8" name="Straight Connector 7"/>
          <p:cNvSpPr>
            <a:spLocks noChangeShapeType="1"/>
          </p:cNvSpPr>
          <p:nvPr/>
        </p:nvSpPr>
        <p:spPr bwMode="auto">
          <a:xfrm flipV="1">
            <a:off x="4563081" y="1600199"/>
            <a:ext cx="8920" cy="4795009"/>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676400"/>
            <a:ext cx="4038600" cy="4376928"/>
          </a:xfrm>
        </p:spPr>
        <p:txBody>
          <a:bodyPr/>
          <a:lstStyle>
            <a:lvl1pPr>
              <a:defRPr sz="2500"/>
            </a:lvl1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12" name="Content Placeholder 11"/>
          <p:cNvSpPr>
            <a:spLocks noGrp="1"/>
          </p:cNvSpPr>
          <p:nvPr>
            <p:ph sz="half" idx="2"/>
          </p:nvPr>
        </p:nvSpPr>
        <p:spPr>
          <a:xfrm>
            <a:off x="4800600" y="1676400"/>
            <a:ext cx="4038600" cy="43769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solidFill>
          <a:schemeClr val="bg1">
            <a:lumMod val="95000"/>
          </a:schemeClr>
        </a:solidFill>
        <a:effectLst/>
      </p:bgPr>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userDrawn="1"/>
        </p:nvSpPr>
        <p:spPr bwMode="white">
          <a:xfrm>
            <a:off x="0" y="0"/>
            <a:ext cx="9144000" cy="1371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0" y="1371600"/>
            <a:ext cx="9144000" cy="914400"/>
          </a:xfrm>
          <a:prstGeom prst="rect">
            <a:avLst/>
          </a:prstGeom>
          <a:solidFill>
            <a:srgbClr val="4F4E8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latin typeface="Trebuchet MS"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atin typeface="Trebuchet MS"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a:xfrm>
            <a:off x="304800" y="6409944"/>
            <a:ext cx="3581400" cy="365760"/>
          </a:xfrm>
        </p:spPr>
        <p:txBody>
          <a:bodyPr/>
          <a:lstStyle/>
          <a:p>
            <a:pPr>
              <a:buFont typeface="Wingdings" pitchFamily="2" charset="2"/>
              <a:buNone/>
            </a:pPr>
            <a:r>
              <a:rPr lang="en-US" altLang="en-US" dirty="0"/>
              <a:t>OpenIAM.com</a:t>
            </a:r>
          </a:p>
          <a:p>
            <a:endParaRPr lang="en-US" alt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4" name="Content Placeholder 23"/>
          <p:cNvSpPr>
            <a:spLocks noGrp="1"/>
          </p:cNvSpPr>
          <p:nvPr>
            <p:ph sz="quarter" idx="2"/>
          </p:nvPr>
        </p:nvSpPr>
        <p:spPr>
          <a:xfrm>
            <a:off x="301752" y="2471383"/>
            <a:ext cx="4041648" cy="3818404"/>
          </a:xfrm>
        </p:spPr>
        <p:txBody>
          <a:bodyPr/>
          <a:lstStyle>
            <a:lvl2pPr>
              <a:buClr>
                <a:schemeClr val="bg1">
                  <a:lumMod val="65000"/>
                </a:schemeClr>
              </a:buClr>
              <a:buFont typeface="Arial" pitchFamily="34" charset="0"/>
              <a:buChar char="•"/>
              <a:defRPr>
                <a:solidFill>
                  <a:schemeClr val="bg1">
                    <a:lumMod val="65000"/>
                  </a:schemeClr>
                </a:solidFill>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6" name="Content Placeholder 25"/>
          <p:cNvSpPr>
            <a:spLocks noGrp="1"/>
          </p:cNvSpPr>
          <p:nvPr>
            <p:ph sz="quarter" idx="4"/>
          </p:nvPr>
        </p:nvSpPr>
        <p:spPr>
          <a:xfrm>
            <a:off x="4800600" y="2471383"/>
            <a:ext cx="4038600" cy="3822192"/>
          </a:xfrm>
        </p:spPr>
        <p:txBody>
          <a:bodyPr/>
          <a:lstStyle>
            <a:lvl2pPr>
              <a:buClr>
                <a:schemeClr val="bg1">
                  <a:lumMod val="65000"/>
                </a:schemeClr>
              </a:buClr>
              <a:buFont typeface="Arial" pitchFamily="34" charset="0"/>
              <a:buChar char="•"/>
              <a:defRPr>
                <a:solidFill>
                  <a:schemeClr val="bg1">
                    <a:lumMod val="65000"/>
                  </a:schemeClr>
                </a:solidFill>
              </a:defRPr>
            </a:lvl2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5" name="Oval 24"/>
          <p:cNvSpPr/>
          <p:nvPr userDrawn="1"/>
        </p:nvSpPr>
        <p:spPr>
          <a:xfrm>
            <a:off x="4279392" y="990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tle 22"/>
          <p:cNvSpPr>
            <a:spLocks noGrp="1"/>
          </p:cNvSpPr>
          <p:nvPr>
            <p:ph type="title"/>
          </p:nvPr>
        </p:nvSpPr>
        <p:spPr/>
        <p:txBody>
          <a:bodyPr rtlCol="0" anchor="b" anchorCtr="0"/>
          <a:lstStyle/>
          <a:p>
            <a:r>
              <a:rPr kumimoji="0" lang="en-US" dirty="0"/>
              <a:t>Click to edit Master title style</a:t>
            </a:r>
          </a:p>
        </p:txBody>
      </p:sp>
      <p:pic>
        <p:nvPicPr>
          <p:cNvPr id="28" name="Picture 27" descr="4.png"/>
          <p:cNvPicPr>
            <a:picLocks noChangeAspect="1"/>
          </p:cNvPicPr>
          <p:nvPr userDrawn="1"/>
        </p:nvPicPr>
        <p:blipFill>
          <a:blip r:embed="rId2" cstate="print"/>
          <a:stretch>
            <a:fillRect/>
          </a:stretch>
        </p:blipFill>
        <p:spPr>
          <a:xfrm>
            <a:off x="4335400" y="914400"/>
            <a:ext cx="693800" cy="627889"/>
          </a:xfrm>
          <a:prstGeom prst="rect">
            <a:avLst/>
          </a:prstGeom>
        </p:spPr>
      </p:pic>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7DA23A9-3FB4-4495-89C4-91F8389EFC3F}"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r>
              <a:rPr lang="en-US" altLang="en-US" dirty="0"/>
              <a:t>5/1/2013</a:t>
            </a:r>
          </a:p>
        </p:txBody>
      </p:sp>
      <p:sp>
        <p:nvSpPr>
          <p:cNvPr id="4" name="Footer Placeholder 3"/>
          <p:cNvSpPr>
            <a:spLocks noGrp="1"/>
          </p:cNvSpPr>
          <p:nvPr>
            <p:ph type="ftr" sz="quarter" idx="11"/>
          </p:nvPr>
        </p:nvSpPr>
        <p:spPr/>
        <p:txBody>
          <a:bodyPr/>
          <a:lstStyle>
            <a:lvl1pPr>
              <a:buNone/>
              <a:defRPr/>
            </a:lvl1pPr>
          </a:lstStyle>
          <a:p>
            <a:r>
              <a:rPr lang="en-US" altLang="en-US" dirty="0"/>
              <a:t>OpenIAM.com</a:t>
            </a:r>
          </a:p>
        </p:txBody>
      </p:sp>
      <p:sp>
        <p:nvSpPr>
          <p:cNvPr id="5" name="Slide Number Placeholder 4"/>
          <p:cNvSpPr>
            <a:spLocks noGrp="1"/>
          </p:cNvSpPr>
          <p:nvPr>
            <p:ph type="sldNum" sz="quarter" idx="12"/>
          </p:nvPr>
        </p:nvSpPr>
        <p:spPr>
          <a:xfrm>
            <a:off x="4343400" y="1036020"/>
            <a:ext cx="457200" cy="441325"/>
          </a:xfrm>
        </p:spPr>
        <p:txBody>
          <a:bodyPr/>
          <a:lstStyle/>
          <a:p>
            <a:fld id="{5482CCD2-7BB3-4616-8230-D5ECBB029AAE}" type="slidenum">
              <a:rPr lang="en-US" altLang="en-US" smtClean="0"/>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pPr>
              <a:buFont typeface="Wingdings" pitchFamily="2" charset="2"/>
              <a:buNone/>
            </a:pPr>
            <a:r>
              <a:rPr lang="en-US" altLang="en-US" dirty="0"/>
              <a:t>OpenIAM.com</a:t>
            </a:r>
          </a:p>
          <a:p>
            <a:endParaRPr lang="en-US" alt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E7C6057-7737-415B-A55A-40E72CE7400B}" type="slidenum">
              <a:rPr lang="en-US" altLang="en-US" smtClean="0"/>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0" y="0"/>
            <a:ext cx="9144000" cy="457200"/>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0" y="609600"/>
            <a:ext cx="2895600" cy="5638800"/>
          </a:xfrm>
          <a:prstGeom prst="rect">
            <a:avLst/>
          </a:prstGeom>
          <a:solidFill>
            <a:srgbClr val="4F4E8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Straight Connector 8"/>
          <p:cNvSpPr>
            <a:spLocks noChangeShapeType="1"/>
          </p:cNvSpPr>
          <p:nvPr/>
        </p:nvSpPr>
        <p:spPr bwMode="auto">
          <a:xfrm>
            <a:off x="0" y="533400"/>
            <a:ext cx="91379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lvl2pPr>
              <a:defRPr kumimoji="0" lang="en-US" sz="2200" kern="1200" dirty="0" smtClean="0">
                <a:solidFill>
                  <a:schemeClr val="bg1">
                    <a:lumMod val="65000"/>
                  </a:schemeClr>
                </a:solidFill>
                <a:latin typeface="Trebuchet MS" pitchFamily="34" charset="0"/>
                <a:ea typeface="+mn-ea"/>
                <a:cs typeface="+mn-cs"/>
              </a:defRPr>
            </a:lvl2pPr>
          </a:lstStyle>
          <a:p>
            <a:pPr lvl="0" eaLnBrk="1" latinLnBrk="0" hangingPunct="1"/>
            <a:r>
              <a:rPr lang="en-US" dirty="0"/>
              <a:t>Click to edit Master text styles</a:t>
            </a:r>
          </a:p>
          <a:p>
            <a:pPr marL="548640" lvl="1" indent="-274320" algn="l" rtl="0" eaLnBrk="1" latinLnBrk="0" hangingPunct="1">
              <a:spcBef>
                <a:spcPct val="20000"/>
              </a:spcBef>
              <a:buClr>
                <a:schemeClr val="bg1">
                  <a:lumMod val="65000"/>
                </a:schemeClr>
              </a:buClr>
              <a:buSzPct val="70000"/>
              <a:buFont typeface="Arial" pitchFamily="34" charset="0"/>
              <a:buChar char="•"/>
            </a:pPr>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10" name="Oval 9"/>
          <p:cNvSpPr/>
          <p:nvPr/>
        </p:nvSpPr>
        <p:spPr>
          <a:xfrm>
            <a:off x="1307592"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a:xfrm>
            <a:off x="301752" y="6410848"/>
            <a:ext cx="3383280" cy="365760"/>
          </a:xfrm>
        </p:spPr>
        <p:txBody>
          <a:bodyPr/>
          <a:lstStyle>
            <a:lvl1pPr>
              <a:buNone/>
              <a:defRPr/>
            </a:lvl1pPr>
          </a:lstStyle>
          <a:p>
            <a:r>
              <a:rPr lang="en-US" altLang="en-US" dirty="0"/>
              <a:t>OpenIAM.com</a:t>
            </a:r>
          </a:p>
          <a:p>
            <a:endParaRPr lang="en-US" altLang="en-US" dirty="0"/>
          </a:p>
        </p:txBody>
      </p:sp>
      <p:pic>
        <p:nvPicPr>
          <p:cNvPr id="22" name="Picture 21" descr="4.png"/>
          <p:cNvPicPr>
            <a:picLocks noChangeAspect="1"/>
          </p:cNvPicPr>
          <p:nvPr userDrawn="1"/>
        </p:nvPicPr>
        <p:blipFill>
          <a:blip r:embed="rId2" cstate="print"/>
          <a:stretch>
            <a:fillRect/>
          </a:stretch>
        </p:blipFill>
        <p:spPr>
          <a:xfrm>
            <a:off x="1371600" y="152400"/>
            <a:ext cx="685800" cy="620649"/>
          </a:xfrm>
          <a:prstGeom prst="rect">
            <a:avLst/>
          </a:prstGeom>
        </p:spPr>
      </p:pic>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3D2DB4C-484D-4DAC-A4C0-0B407D2E327A}"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auto">
          <a:xfrm>
            <a:off x="0" y="0"/>
            <a:ext cx="9144000" cy="454152"/>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0" y="609600"/>
            <a:ext cx="2895600" cy="5715000"/>
          </a:xfrm>
          <a:prstGeom prst="rect">
            <a:avLst/>
          </a:prstGeom>
          <a:solidFill>
            <a:srgbClr val="4F4E8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val 11"/>
          <p:cNvSpPr/>
          <p:nvPr/>
        </p:nvSpPr>
        <p:spPr>
          <a:xfrm>
            <a:off x="1307592"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bg1">
              <a:lumMod val="8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endParaRPr lang="en-US" altLang="en-US"/>
          </a:p>
        </p:txBody>
      </p:sp>
      <p:sp>
        <p:nvSpPr>
          <p:cNvPr id="6" name="Footer Placeholder 5"/>
          <p:cNvSpPr>
            <a:spLocks noGrp="1"/>
          </p:cNvSpPr>
          <p:nvPr>
            <p:ph type="ftr" sz="quarter" idx="11"/>
          </p:nvPr>
        </p:nvSpPr>
        <p:spPr>
          <a:xfrm>
            <a:off x="301752" y="6410848"/>
            <a:ext cx="3584448" cy="365760"/>
          </a:xfrm>
        </p:spPr>
        <p:txBody>
          <a:bodyPr/>
          <a:lstStyle/>
          <a:p>
            <a:pPr>
              <a:buFont typeface="Wingdings" pitchFamily="2" charset="2"/>
              <a:buNone/>
            </a:pPr>
            <a:r>
              <a:rPr lang="en-US" altLang="en-US" dirty="0"/>
              <a:t>OpenIAM.com</a:t>
            </a:r>
          </a:p>
        </p:txBody>
      </p:sp>
      <p:pic>
        <p:nvPicPr>
          <p:cNvPr id="23" name="Picture 22" descr="4.png"/>
          <p:cNvPicPr>
            <a:picLocks noChangeAspect="1"/>
          </p:cNvPicPr>
          <p:nvPr userDrawn="1"/>
        </p:nvPicPr>
        <p:blipFill>
          <a:blip r:embed="rId2" cstate="print"/>
          <a:stretch>
            <a:fillRect/>
          </a:stretch>
        </p:blipFill>
        <p:spPr>
          <a:xfrm>
            <a:off x="1371600" y="152400"/>
            <a:ext cx="685800" cy="620649"/>
          </a:xfrm>
          <a:prstGeom prst="rect">
            <a:avLst/>
          </a:prstGeom>
        </p:spPr>
      </p:pic>
      <p:sp>
        <p:nvSpPr>
          <p:cNvPr id="7" name="Slide Number Placeholder 6"/>
          <p:cNvSpPr>
            <a:spLocks noGrp="1"/>
          </p:cNvSpPr>
          <p:nvPr>
            <p:ph type="sldNum" sz="quarter" idx="12"/>
          </p:nvPr>
        </p:nvSpPr>
        <p:spPr>
          <a:xfrm>
            <a:off x="1371600" y="312738"/>
            <a:ext cx="457200" cy="441325"/>
          </a:xfrm>
        </p:spPr>
        <p:txBody>
          <a:bodyPr/>
          <a:lstStyle/>
          <a:p>
            <a:fld id="{9DACFD93-D1BA-431D-90D1-A198935ACC52}" type="slidenum">
              <a:rPr lang="en-US" altLang="en-US" smtClean="0"/>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bg1">
              <a:lumMod val="95000"/>
            </a:schemeClr>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Straight Connector 9"/>
          <p:cNvSpPr>
            <a:spLocks noChangeShapeType="1"/>
          </p:cNvSpPr>
          <p:nvPr/>
        </p:nvSpPr>
        <p:spPr bwMode="auto">
          <a:xfrm>
            <a:off x="0" y="1276743"/>
            <a:ext cx="9144000" cy="0"/>
          </a:xfrm>
          <a:prstGeom prst="line">
            <a:avLst/>
          </a:prstGeom>
          <a:noFill/>
          <a:ln w="19050" cap="flat" cmpd="sng" algn="ctr">
            <a:solidFill>
              <a:srgbClr val="D2261E"/>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70248" y="1033272"/>
            <a:ext cx="557784" cy="557784"/>
          </a:xfrm>
          <a:prstGeom prst="ellipse">
            <a:avLst/>
          </a:prstGeom>
          <a:solidFill>
            <a:schemeClr val="bg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solidFill>
                <a:schemeClr val="bg1">
                  <a:lumMod val="6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dirty="0"/>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24" name="Picture 23" descr="4.png"/>
          <p:cNvPicPr>
            <a:picLocks noChangeAspect="1"/>
          </p:cNvPicPr>
          <p:nvPr/>
        </p:nvPicPr>
        <p:blipFill>
          <a:blip r:embed="rId13" cstate="print"/>
          <a:stretch>
            <a:fillRect/>
          </a:stretch>
        </p:blipFill>
        <p:spPr>
          <a:xfrm>
            <a:off x="4343400" y="972311"/>
            <a:ext cx="609601" cy="551689"/>
          </a:xfrm>
          <a:prstGeom prst="rect">
            <a:avLst/>
          </a:prstGeom>
        </p:spPr>
      </p:pic>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buFont typeface="Wingdings" pitchFamily="2" charset="2"/>
              <a:buNone/>
            </a:pPr>
            <a:fld id="{91950C77-041D-49FF-9406-2A2862C1BFEA}" type="slidenum">
              <a:rPr lang="en-US" altLang="en-US" smtClean="0"/>
              <a:pPr>
                <a:buFont typeface="Wingdings" pitchFamily="2" charset="2"/>
                <a:buNone/>
              </a:pPr>
              <a:t>‹#›</a:t>
            </a:fld>
            <a:endParaRPr lang="en-US" alt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chemeClr val="bg1">
                    <a:lumMod val="65000"/>
                  </a:schemeClr>
                </a:solidFill>
              </a:defRPr>
            </a:lvl1pPr>
          </a:lstStyle>
          <a:p>
            <a:pPr>
              <a:buFont typeface="Wingdings" pitchFamily="2" charset="2"/>
              <a:buNone/>
            </a:pPr>
            <a:r>
              <a:rPr lang="en-US" altLang="en-US" dirty="0"/>
              <a:t>OpenIAM.com</a:t>
            </a:r>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ln>
                  <a:noFill/>
                </a:ln>
                <a:solidFill>
                  <a:schemeClr val="bg1">
                    <a:lumMod val="65000"/>
                  </a:schemeClr>
                </a:solidFill>
              </a:defRPr>
            </a:lvl1pPr>
          </a:lstStyle>
          <a:p>
            <a:pPr>
              <a:buFont typeface="Wingdings" pitchFamily="2" charset="2"/>
              <a:buNone/>
            </a:pPr>
            <a:r>
              <a:rPr lang="en-US" altLang="en-US" dirty="0"/>
              <a:t>5/1/2013</a:t>
            </a:r>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txStyles>
    <p:titleStyle>
      <a:lvl1pPr algn="ctr" rtl="0" eaLnBrk="1" latinLnBrk="0" hangingPunct="1">
        <a:spcBef>
          <a:spcPct val="0"/>
        </a:spcBef>
        <a:buNone/>
        <a:defRPr kumimoji="0" sz="3300" b="1" kern="1200">
          <a:solidFill>
            <a:srgbClr val="4F448F"/>
          </a:solidFill>
          <a:latin typeface="Trebuchet MS" pitchFamily="34" charset="0"/>
          <a:ea typeface="+mj-ea"/>
          <a:cs typeface="Arial" pitchFamily="34" charset="0"/>
        </a:defRPr>
      </a:lvl1pPr>
    </p:titleStyle>
    <p:bodyStyle>
      <a:lvl1pPr marL="274320" indent="-274320" algn="l" rtl="0" eaLnBrk="1" latinLnBrk="0" hangingPunct="1">
        <a:spcBef>
          <a:spcPct val="20000"/>
        </a:spcBef>
        <a:buClr>
          <a:srgbClr val="D2261E"/>
        </a:buClr>
        <a:buSzPct val="85000"/>
        <a:buFont typeface="Wingdings 2"/>
        <a:buChar char=""/>
        <a:defRPr kumimoji="0" sz="2700" kern="1200">
          <a:solidFill>
            <a:schemeClr val="tx1"/>
          </a:solidFill>
          <a:latin typeface="Trebuchet MS" pitchFamily="34" charset="0"/>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Trebuchet MS" pitchFamily="34" charset="0"/>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Trebuchet MS" pitchFamily="34" charset="0"/>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Trebuchet MS" pitchFamily="34" charset="0"/>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Trebuchet MS" pitchFamily="34" charset="0"/>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3" Type="http://schemas.openxmlformats.org/officeDocument/2006/relationships/image" Target="../media/image18.gif"/><Relationship Id="rId18" Type="http://schemas.openxmlformats.org/officeDocument/2006/relationships/image" Target="../media/image23.tiff"/><Relationship Id="rId26" Type="http://schemas.openxmlformats.org/officeDocument/2006/relationships/image" Target="../media/image31.png"/><Relationship Id="rId21" Type="http://schemas.openxmlformats.org/officeDocument/2006/relationships/image" Target="../media/image26.tiff"/><Relationship Id="rId34" Type="http://schemas.openxmlformats.org/officeDocument/2006/relationships/image" Target="../media/image39.png"/><Relationship Id="rId7" Type="http://schemas.openxmlformats.org/officeDocument/2006/relationships/image" Target="../media/image12.gif"/><Relationship Id="rId12" Type="http://schemas.openxmlformats.org/officeDocument/2006/relationships/image" Target="../media/image17.png"/><Relationship Id="rId17" Type="http://schemas.openxmlformats.org/officeDocument/2006/relationships/image" Target="../media/image22.tiff"/><Relationship Id="rId25" Type="http://schemas.openxmlformats.org/officeDocument/2006/relationships/image" Target="../media/image30.png"/><Relationship Id="rId33" Type="http://schemas.openxmlformats.org/officeDocument/2006/relationships/image" Target="../media/image38.tiff"/><Relationship Id="rId2" Type="http://schemas.openxmlformats.org/officeDocument/2006/relationships/notesSlide" Target="../notesSlides/notesSlide3.xml"/><Relationship Id="rId16" Type="http://schemas.openxmlformats.org/officeDocument/2006/relationships/image" Target="../media/image21.tiff"/><Relationship Id="rId20" Type="http://schemas.openxmlformats.org/officeDocument/2006/relationships/image" Target="../media/image25.tiff"/><Relationship Id="rId29" Type="http://schemas.openxmlformats.org/officeDocument/2006/relationships/image" Target="../media/image34.tiff"/><Relationship Id="rId1" Type="http://schemas.openxmlformats.org/officeDocument/2006/relationships/slideLayout" Target="../slideLayouts/slideLayout6.xml"/><Relationship Id="rId6" Type="http://schemas.openxmlformats.org/officeDocument/2006/relationships/image" Target="../media/image11.jpeg"/><Relationship Id="rId11" Type="http://schemas.openxmlformats.org/officeDocument/2006/relationships/image" Target="../media/image16.png"/><Relationship Id="rId24" Type="http://schemas.openxmlformats.org/officeDocument/2006/relationships/image" Target="../media/image29.svg"/><Relationship Id="rId32" Type="http://schemas.openxmlformats.org/officeDocument/2006/relationships/image" Target="../media/image37.tiff"/><Relationship Id="rId37" Type="http://schemas.openxmlformats.org/officeDocument/2006/relationships/image" Target="../media/image42.tiff"/><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tiff"/><Relationship Id="rId36" Type="http://schemas.openxmlformats.org/officeDocument/2006/relationships/image" Target="../media/image41.tiff"/><Relationship Id="rId10" Type="http://schemas.openxmlformats.org/officeDocument/2006/relationships/image" Target="../media/image15.jpg"/><Relationship Id="rId19" Type="http://schemas.openxmlformats.org/officeDocument/2006/relationships/image" Target="../media/image24.png"/><Relationship Id="rId31" Type="http://schemas.openxmlformats.org/officeDocument/2006/relationships/image" Target="../media/image36.tiff"/><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tiff"/><Relationship Id="rId35" Type="http://schemas.openxmlformats.org/officeDocument/2006/relationships/image" Target="../media/image40.tiff"/><Relationship Id="rId8" Type="http://schemas.openxmlformats.org/officeDocument/2006/relationships/image" Target="../media/image13.png"/><Relationship Id="rId3" Type="http://schemas.openxmlformats.org/officeDocument/2006/relationships/image" Target="../media/image8.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95400" y="4343400"/>
            <a:ext cx="6400800" cy="1752600"/>
          </a:xfrm>
        </p:spPr>
        <p:txBody>
          <a:bodyPr/>
          <a:lstStyle/>
          <a:p>
            <a:r>
              <a:rPr lang="en-US" dirty="0"/>
              <a:t>Solution Overview</a:t>
            </a:r>
          </a:p>
          <a:p>
            <a:r>
              <a:rPr lang="en-US" dirty="0"/>
              <a:t>March 2020 – version 4.2</a:t>
            </a:r>
          </a:p>
        </p:txBody>
      </p:sp>
      <p:sp>
        <p:nvSpPr>
          <p:cNvPr id="3" name="Title 2"/>
          <p:cNvSpPr>
            <a:spLocks noGrp="1"/>
          </p:cNvSpPr>
          <p:nvPr>
            <p:ph type="ctrTitle"/>
          </p:nvPr>
        </p:nvSpPr>
        <p:spPr/>
        <p:txBody>
          <a:bodyPr>
            <a:normAutofit/>
          </a:bodyPr>
          <a:lstStyle/>
          <a:p>
            <a:r>
              <a:rPr lang="en-US" dirty="0"/>
              <a:t>Identity and Access Management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Governance </a:t>
            </a:r>
          </a:p>
        </p:txBody>
      </p:sp>
      <p:pic>
        <p:nvPicPr>
          <p:cNvPr id="48" name="Picture 47" descr="A screenshot of a social media post&#10;&#10;Description automatically generated">
            <a:extLst>
              <a:ext uri="{FF2B5EF4-FFF2-40B4-BE49-F238E27FC236}">
                <a16:creationId xmlns:a16="http://schemas.microsoft.com/office/drawing/2014/main" id="{C8408339-F460-2A4C-8B3C-DA3743ECBC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524000"/>
            <a:ext cx="7391400" cy="500805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Target System Connectors</a:t>
            </a:r>
          </a:p>
        </p:txBody>
      </p:sp>
      <p:graphicFrame>
        <p:nvGraphicFramePr>
          <p:cNvPr id="3" name="Table 2"/>
          <p:cNvGraphicFramePr>
            <a:graphicFrameLocks noGrp="1"/>
          </p:cNvGraphicFramePr>
          <p:nvPr>
            <p:extLst>
              <p:ext uri="{D42A27DB-BD31-4B8C-83A1-F6EECF244321}">
                <p14:modId xmlns:p14="http://schemas.microsoft.com/office/powerpoint/2010/main" val="2566539849"/>
              </p:ext>
            </p:extLst>
          </p:nvPr>
        </p:nvGraphicFramePr>
        <p:xfrm>
          <a:off x="1371600" y="1524000"/>
          <a:ext cx="6247130" cy="4737100"/>
        </p:xfrm>
        <a:graphic>
          <a:graphicData uri="http://schemas.openxmlformats.org/drawingml/2006/table">
            <a:tbl>
              <a:tblPr firstRow="1" bandRow="1">
                <a:tableStyleId>{5C22544A-7EE6-4342-B048-85BDC9FD1C3A}</a:tableStyleId>
              </a:tblPr>
              <a:tblGrid>
                <a:gridCol w="2914587">
                  <a:extLst>
                    <a:ext uri="{9D8B030D-6E8A-4147-A177-3AD203B41FA5}">
                      <a16:colId xmlns:a16="http://schemas.microsoft.com/office/drawing/2014/main" val="20000"/>
                    </a:ext>
                  </a:extLst>
                </a:gridCol>
                <a:gridCol w="3332543">
                  <a:extLst>
                    <a:ext uri="{9D8B030D-6E8A-4147-A177-3AD203B41FA5}">
                      <a16:colId xmlns:a16="http://schemas.microsoft.com/office/drawing/2014/main" val="20001"/>
                    </a:ext>
                  </a:extLst>
                </a:gridCol>
              </a:tblGrid>
              <a:tr h="349792">
                <a:tc>
                  <a:txBody>
                    <a:bodyPr/>
                    <a:lstStyle/>
                    <a:p>
                      <a:r>
                        <a:rPr lang="en-US" dirty="0"/>
                        <a:t>On-Premise</a:t>
                      </a:r>
                      <a:r>
                        <a:rPr lang="en-US" baseline="0" dirty="0"/>
                        <a:t> Systems</a:t>
                      </a:r>
                      <a:endParaRPr lang="en-US" dirty="0"/>
                    </a:p>
                  </a:txBody>
                  <a:tcPr/>
                </a:tc>
                <a:tc>
                  <a:txBody>
                    <a:bodyPr/>
                    <a:lstStyle/>
                    <a:p>
                      <a:r>
                        <a:rPr lang="en-US" dirty="0"/>
                        <a:t>Cloud Services</a:t>
                      </a:r>
                    </a:p>
                  </a:txBody>
                  <a:tcPr/>
                </a:tc>
                <a:extLst>
                  <a:ext uri="{0D108BD9-81ED-4DB2-BD59-A6C34878D82A}">
                    <a16:rowId xmlns:a16="http://schemas.microsoft.com/office/drawing/2014/main" val="10000"/>
                  </a:ext>
                </a:extLst>
              </a:tr>
              <a:tr h="218440">
                <a:tc>
                  <a:txBody>
                    <a:bodyPr/>
                    <a:lstStyle/>
                    <a:p>
                      <a:r>
                        <a:rPr lang="en-US" sz="1000" dirty="0">
                          <a:latin typeface="Arial" panose="020B0604020202020204" pitchFamily="34" charset="0"/>
                          <a:cs typeface="Arial" panose="020B0604020202020204" pitchFamily="34" charset="0"/>
                        </a:rPr>
                        <a:t>Microsoft Active Directory and Azure AD</a:t>
                      </a:r>
                    </a:p>
                  </a:txBody>
                  <a:tcPr/>
                </a:tc>
                <a:tc>
                  <a:txBody>
                    <a:bodyPr/>
                    <a:lstStyle/>
                    <a:p>
                      <a:r>
                        <a:rPr lang="en-US" sz="1000" dirty="0">
                          <a:latin typeface="Arial" panose="020B0604020202020204" pitchFamily="34" charset="0"/>
                          <a:cs typeface="Arial" panose="020B0604020202020204" pitchFamily="34" charset="0"/>
                        </a:rPr>
                        <a:t>Google </a:t>
                      </a:r>
                      <a:r>
                        <a:rPr lang="en-US" sz="1000" dirty="0" err="1">
                          <a:latin typeface="Arial" panose="020B0604020202020204" pitchFamily="34" charset="0"/>
                          <a:cs typeface="Arial" panose="020B0604020202020204" pitchFamily="34" charset="0"/>
                        </a:rPr>
                        <a:t>GSuite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71780">
                <a:tc>
                  <a:txBody>
                    <a:bodyPr/>
                    <a:lstStyle/>
                    <a:p>
                      <a:r>
                        <a:rPr lang="en-US" sz="1000" dirty="0">
                          <a:latin typeface="Arial" panose="020B0604020202020204" pitchFamily="34" charset="0"/>
                          <a:cs typeface="Arial" panose="020B0604020202020204" pitchFamily="34" charset="0"/>
                        </a:rPr>
                        <a:t>Microsoft Exchange </a:t>
                      </a:r>
                    </a:p>
                  </a:txBody>
                  <a:tcPr/>
                </a:tc>
                <a:tc>
                  <a:txBody>
                    <a:bodyPr/>
                    <a:lstStyle/>
                    <a:p>
                      <a:r>
                        <a:rPr lang="en-US" sz="1000" dirty="0" err="1">
                          <a:latin typeface="Arial" panose="020B0604020202020204" pitchFamily="34" charset="0"/>
                          <a:cs typeface="Arial" panose="020B0604020202020204" pitchFamily="34" charset="0"/>
                        </a:rPr>
                        <a:t>Salesforce.com</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Microsoft </a:t>
                      </a:r>
                      <a:r>
                        <a:rPr lang="en-US" sz="1000" dirty="0" err="1">
                          <a:latin typeface="Arial" panose="020B0604020202020204" pitchFamily="34" charset="0"/>
                          <a:cs typeface="Arial" panose="020B0604020202020204" pitchFamily="34" charset="0"/>
                        </a:rPr>
                        <a:t>Powershell</a:t>
                      </a:r>
                      <a:r>
                        <a:rPr lang="en-US" sz="1000" baseline="0" dirty="0">
                          <a:latin typeface="Arial" panose="020B0604020202020204" pitchFamily="34" charset="0"/>
                          <a:cs typeface="Arial" panose="020B0604020202020204" pitchFamily="34" charset="0"/>
                        </a:rPr>
                        <a:t> Script</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Microsoft Office</a:t>
                      </a:r>
                      <a:r>
                        <a:rPr lang="en-US" sz="1000" baseline="0" dirty="0">
                          <a:latin typeface="Arial" panose="020B0604020202020204" pitchFamily="34" charset="0"/>
                          <a:cs typeface="Arial" panose="020B0604020202020204" pitchFamily="34" charset="0"/>
                        </a:rPr>
                        <a:t> 365</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81940">
                <a:tc>
                  <a:txBody>
                    <a:bodyPr/>
                    <a:lstStyle/>
                    <a:p>
                      <a:r>
                        <a:rPr lang="en-US" sz="1000" dirty="0">
                          <a:latin typeface="Arial" panose="020B0604020202020204" pitchFamily="34" charset="0"/>
                          <a:cs typeface="Arial" panose="020B0604020202020204" pitchFamily="34" charset="0"/>
                        </a:rPr>
                        <a:t>Microsoft Local Windows</a:t>
                      </a:r>
                    </a:p>
                  </a:txBody>
                  <a:tcPr/>
                </a:tc>
                <a:tc>
                  <a:txBody>
                    <a:bodyPr/>
                    <a:lstStyle/>
                    <a:p>
                      <a:r>
                        <a:rPr lang="en-US" sz="1000" dirty="0" err="1">
                          <a:latin typeface="Arial" panose="020B0604020202020204" pitchFamily="34" charset="0"/>
                          <a:cs typeface="Arial" panose="020B0604020202020204" pitchFamily="34" charset="0"/>
                        </a:rPr>
                        <a:t>Box.net</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28600">
                <a:tc>
                  <a:txBody>
                    <a:bodyPr/>
                    <a:lstStyle/>
                    <a:p>
                      <a:r>
                        <a:rPr lang="en-US" sz="1000" dirty="0">
                          <a:latin typeface="Arial" panose="020B0604020202020204" pitchFamily="34" charset="0"/>
                          <a:cs typeface="Arial" panose="020B0604020202020204" pitchFamily="34" charset="0"/>
                        </a:rPr>
                        <a:t>LDAP (</a:t>
                      </a:r>
                      <a:r>
                        <a:rPr lang="en-US" sz="1000" dirty="0" err="1">
                          <a:latin typeface="Arial" panose="020B0604020202020204" pitchFamily="34" charset="0"/>
                          <a:cs typeface="Arial" panose="020B0604020202020204" pitchFamily="34" charset="0"/>
                        </a:rPr>
                        <a:t>OpenLDAP</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eDirectory</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etc</a:t>
                      </a:r>
                      <a:r>
                        <a:rPr lang="en-US" sz="1000">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a:txBody>
                  <a:tcPr/>
                </a:tc>
                <a:tc>
                  <a:txBody>
                    <a:bodyPr/>
                    <a:lstStyle/>
                    <a:p>
                      <a:r>
                        <a:rPr lang="en-US" sz="1000" dirty="0" err="1">
                          <a:latin typeface="Arial" panose="020B0604020202020204" pitchFamily="34" charset="0"/>
                          <a:cs typeface="Arial" panose="020B0604020202020204" pitchFamily="34" charset="0"/>
                        </a:rPr>
                        <a:t>ServiceNow</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819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(Source Only) CSV</a:t>
                      </a:r>
                    </a:p>
                  </a:txBody>
                  <a:tcPr/>
                </a:tc>
                <a:tc>
                  <a:txBody>
                    <a:bodyPr/>
                    <a:lstStyle/>
                    <a:p>
                      <a:r>
                        <a:rPr lang="en-US" sz="1000" dirty="0">
                          <a:latin typeface="Arial" panose="020B0604020202020204" pitchFamily="34" charset="0"/>
                          <a:cs typeface="Arial" panose="020B0604020202020204" pitchFamily="34" charset="0"/>
                        </a:rPr>
                        <a:t>Azure Cloud</a:t>
                      </a:r>
                    </a:p>
                  </a:txBody>
                  <a:tcPr/>
                </a:tc>
                <a:extLst>
                  <a:ext uri="{0D108BD9-81ED-4DB2-BD59-A6C34878D82A}">
                    <a16:rowId xmlns:a16="http://schemas.microsoft.com/office/drawing/2014/main" val="10006"/>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Databases: Oracle, MySQL, SQL Server</a:t>
                      </a:r>
                    </a:p>
                  </a:txBody>
                  <a:tcPr/>
                </a:tc>
                <a:tc>
                  <a:txBody>
                    <a:bodyPr/>
                    <a:lstStyle/>
                    <a:p>
                      <a:r>
                        <a:rPr lang="en-US" sz="1000" dirty="0">
                          <a:latin typeface="Arial" panose="020B0604020202020204" pitchFamily="34" charset="0"/>
                          <a:cs typeface="Arial" panose="020B0604020202020204" pitchFamily="34" charset="0"/>
                        </a:rPr>
                        <a:t>Amazon</a:t>
                      </a:r>
                      <a:r>
                        <a:rPr lang="en-US" sz="1000" baseline="0" dirty="0">
                          <a:latin typeface="Arial" panose="020B0604020202020204" pitchFamily="34" charset="0"/>
                          <a:cs typeface="Arial" panose="020B0604020202020204" pitchFamily="34" charset="0"/>
                        </a:rPr>
                        <a:t> AWS</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r h="281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Database Table </a:t>
                      </a:r>
                      <a:r>
                        <a:rPr lang="en-US" sz="900" dirty="0">
                          <a:latin typeface="Arial" panose="020B0604020202020204" pitchFamily="34" charset="0"/>
                          <a:cs typeface="Arial" panose="020B0604020202020204" pitchFamily="34" charset="0"/>
                        </a:rPr>
                        <a:t>(Oracle, MySQL, SQL Server, PostgreSQL, DB2)</a:t>
                      </a:r>
                    </a:p>
                  </a:txBody>
                  <a:tcPr/>
                </a:tc>
                <a:tc>
                  <a:txBody>
                    <a:bodyPr/>
                    <a:lstStyle/>
                    <a:p>
                      <a:r>
                        <a:rPr lang="en-US" sz="1000" dirty="0">
                          <a:latin typeface="Arial" panose="020B0604020202020204" pitchFamily="34" charset="0"/>
                          <a:cs typeface="Arial" panose="020B0604020202020204" pitchFamily="34" charset="0"/>
                        </a:rPr>
                        <a:t>SCIM 2</a:t>
                      </a:r>
                    </a:p>
                    <a:p>
                      <a:r>
                        <a:rPr lang="en-US" sz="1000" dirty="0">
                          <a:latin typeface="Arial" panose="020B0604020202020204" pitchFamily="34" charset="0"/>
                          <a:cs typeface="Arial" panose="020B0604020202020204" pitchFamily="34" charset="0"/>
                        </a:rPr>
                        <a:t>(Slack, GitHub, Atlassian Cloud,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4189309424"/>
                  </a:ext>
                </a:extLst>
              </a:tr>
              <a:tr h="3048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Tableau</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Freshdesk, </a:t>
                      </a:r>
                      <a:r>
                        <a:rPr lang="en-US" sz="1000" dirty="0" err="1">
                          <a:latin typeface="Arial" panose="020B0604020202020204" pitchFamily="34" charset="0"/>
                          <a:cs typeface="Arial" panose="020B0604020202020204" pitchFamily="34" charset="0"/>
                        </a:rPr>
                        <a:t>Freshservice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8"/>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Groovy Script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Docker Hub</a:t>
                      </a:r>
                    </a:p>
                  </a:txBody>
                  <a:tcPr/>
                </a:tc>
                <a:extLst>
                  <a:ext uri="{0D108BD9-81ED-4DB2-BD59-A6C34878D82A}">
                    <a16:rowId xmlns:a16="http://schemas.microsoft.com/office/drawing/2014/main" val="10009"/>
                  </a:ext>
                </a:extLst>
              </a:tr>
              <a:tr h="281940">
                <a:tc>
                  <a:txBody>
                    <a:bodyPr/>
                    <a:lstStyle/>
                    <a:p>
                      <a:r>
                        <a:rPr lang="en-US" sz="1000" dirty="0">
                          <a:latin typeface="Arial" panose="020B0604020202020204" pitchFamily="34" charset="0"/>
                          <a:cs typeface="Arial" panose="020B0604020202020204" pitchFamily="34" charset="0"/>
                        </a:rPr>
                        <a:t>Linux / Unix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Atlassian - JIRA</a:t>
                      </a:r>
                    </a:p>
                  </a:txBody>
                  <a:tcPr/>
                </a:tc>
                <a:extLst>
                  <a:ext uri="{0D108BD9-81ED-4DB2-BD59-A6C34878D82A}">
                    <a16:rowId xmlns:a16="http://schemas.microsoft.com/office/drawing/2014/main" val="10010"/>
                  </a:ext>
                </a:extLst>
              </a:tr>
              <a:tr h="228600">
                <a:tc>
                  <a:txBody>
                    <a:bodyPr/>
                    <a:lstStyle/>
                    <a:p>
                      <a:r>
                        <a:rPr lang="en-US" sz="1000" dirty="0" err="1">
                          <a:latin typeface="Arial" panose="020B0604020202020204" pitchFamily="34" charset="0"/>
                          <a:cs typeface="Arial" panose="020B0604020202020204" pitchFamily="34" charset="0"/>
                        </a:rPr>
                        <a:t>Redhat</a:t>
                      </a:r>
                      <a:r>
                        <a:rPr lang="en-US" sz="1000" dirty="0">
                          <a:latin typeface="Arial" panose="020B0604020202020204" pitchFamily="34" charset="0"/>
                          <a:cs typeface="Arial" panose="020B0604020202020204" pitchFamily="34" charset="0"/>
                        </a:rPr>
                        <a:t> IDM /IPA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Jenkins</a:t>
                      </a:r>
                    </a:p>
                  </a:txBody>
                  <a:tcPr/>
                </a:tc>
                <a:extLst>
                  <a:ext uri="{0D108BD9-81ED-4DB2-BD59-A6C34878D82A}">
                    <a16:rowId xmlns:a16="http://schemas.microsoft.com/office/drawing/2014/main" val="10011"/>
                  </a:ext>
                </a:extLst>
              </a:tr>
              <a:tr h="281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ERP: SAP, Oracle EBS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SOAP Services</a:t>
                      </a:r>
                    </a:p>
                  </a:txBody>
                  <a:tcPr/>
                </a:tc>
                <a:extLst>
                  <a:ext uri="{0D108BD9-81ED-4DB2-BD59-A6C34878D82A}">
                    <a16:rowId xmlns:a16="http://schemas.microsoft.com/office/drawing/2014/main" val="10012"/>
                  </a:ext>
                </a:extLst>
              </a:tr>
              <a:tr h="2286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SOAP Services</a:t>
                      </a:r>
                    </a:p>
                  </a:txBody>
                  <a:tcPr/>
                </a:tc>
                <a:extLst>
                  <a:ext uri="{0D108BD9-81ED-4DB2-BD59-A6C34878D82A}">
                    <a16:rowId xmlns:a16="http://schemas.microsoft.com/office/drawing/2014/main" val="10013"/>
                  </a:ext>
                </a:extLst>
              </a:tr>
              <a:tr h="281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(Source Only) SAP HR, Oracle HR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95689370"/>
                  </a:ext>
                </a:extLst>
              </a:tr>
              <a:tr h="281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(Source Only) ADP, Workday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25341162"/>
                  </a:ext>
                </a:extLst>
              </a:tr>
            </a:tbl>
          </a:graphicData>
        </a:graphic>
      </p:graphicFrame>
    </p:spTree>
    <p:extLst>
      <p:ext uri="{BB962C8B-B14F-4D97-AF65-F5344CB8AC3E}">
        <p14:creationId xmlns:p14="http://schemas.microsoft.com/office/powerpoint/2010/main" val="906615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ounded Rectangle 80"/>
          <p:cNvSpPr/>
          <p:nvPr/>
        </p:nvSpPr>
        <p:spPr>
          <a:xfrm>
            <a:off x="1981200" y="4572000"/>
            <a:ext cx="13716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t" anchorCtr="0"/>
          <a:lstStyle/>
          <a:p>
            <a:pPr lvl="0" algn="ctr">
              <a:buClr>
                <a:srgbClr val="CCB400"/>
              </a:buClr>
              <a:buNone/>
            </a:pPr>
            <a:r>
              <a:rPr lang="en-US" sz="1200" dirty="0">
                <a:solidFill>
                  <a:schemeClr val="tx1"/>
                </a:solidFill>
                <a:latin typeface="Trebuchet MS" pitchFamily="34" charset="0"/>
              </a:rPr>
              <a:t>ERP</a:t>
            </a:r>
          </a:p>
          <a:p>
            <a:pPr lvl="0" algn="ctr">
              <a:buClr>
                <a:srgbClr val="CCB400"/>
              </a:buClr>
              <a:buNone/>
            </a:pPr>
            <a:r>
              <a:rPr lang="en-US" sz="1200" dirty="0">
                <a:solidFill>
                  <a:schemeClr val="tx1"/>
                </a:solidFill>
                <a:latin typeface="Trebuchet MS" pitchFamily="34" charset="0"/>
              </a:rPr>
              <a:t>                  etc.</a:t>
            </a:r>
          </a:p>
          <a:p>
            <a:pPr lvl="0" algn="ctr">
              <a:buClr>
                <a:srgbClr val="CCB400"/>
              </a:buClr>
              <a:buNone/>
            </a:pPr>
            <a:endParaRPr lang="en-US" sz="1200" dirty="0">
              <a:solidFill>
                <a:schemeClr val="tx1"/>
              </a:solidFill>
              <a:latin typeface="Trebuchet MS" pitchFamily="34" charset="0"/>
            </a:endParaRPr>
          </a:p>
        </p:txBody>
      </p:sp>
      <p:sp>
        <p:nvSpPr>
          <p:cNvPr id="80" name="Rounded Rectangle 79"/>
          <p:cNvSpPr/>
          <p:nvPr/>
        </p:nvSpPr>
        <p:spPr>
          <a:xfrm>
            <a:off x="609600" y="4572000"/>
            <a:ext cx="12954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schemeClr val="tx1"/>
                </a:solidFill>
                <a:latin typeface="Trebuchet MS" pitchFamily="34" charset="0"/>
              </a:rPr>
              <a:t>   Linux</a:t>
            </a:r>
          </a:p>
        </p:txBody>
      </p:sp>
      <p:sp>
        <p:nvSpPr>
          <p:cNvPr id="70" name="Rounded Rectangle 69"/>
          <p:cNvSpPr/>
          <p:nvPr/>
        </p:nvSpPr>
        <p:spPr>
          <a:xfrm>
            <a:off x="5410200" y="3810000"/>
            <a:ext cx="23622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endParaRPr lang="en-US" sz="1200" dirty="0">
              <a:solidFill>
                <a:schemeClr val="tx1"/>
              </a:solidFill>
              <a:latin typeface="Trebuchet MS" pitchFamily="34" charset="0"/>
            </a:endParaRPr>
          </a:p>
          <a:p>
            <a:pPr lvl="0" algn="ctr">
              <a:buClr>
                <a:srgbClr val="CCB400"/>
              </a:buClr>
              <a:buNone/>
            </a:pPr>
            <a:r>
              <a:rPr lang="en-US" sz="1200" dirty="0">
                <a:solidFill>
                  <a:schemeClr val="tx1"/>
                </a:solidFill>
                <a:latin typeface="Trebuchet MS" pitchFamily="34" charset="0"/>
              </a:rPr>
              <a:t>Identity Manager</a:t>
            </a:r>
            <a:endParaRPr lang="en-US" sz="1200" dirty="0">
              <a:solidFill>
                <a:prstClr val="black"/>
              </a:solidFill>
              <a:latin typeface="Trebuchet MS" pitchFamily="34" charset="0"/>
            </a:endParaRPr>
          </a:p>
        </p:txBody>
      </p:sp>
      <p:sp>
        <p:nvSpPr>
          <p:cNvPr id="59" name="Rounded Rectangle 58"/>
          <p:cNvSpPr/>
          <p:nvPr/>
        </p:nvSpPr>
        <p:spPr>
          <a:xfrm>
            <a:off x="5791200" y="1524000"/>
            <a:ext cx="16002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endParaRPr lang="en-US" sz="1200" dirty="0">
              <a:solidFill>
                <a:prstClr val="black"/>
              </a:solidFill>
              <a:latin typeface="Trebuchet MS" pitchFamily="34" charset="0"/>
            </a:endParaRPr>
          </a:p>
        </p:txBody>
      </p:sp>
      <p:sp>
        <p:nvSpPr>
          <p:cNvPr id="15" name="TextBox 14"/>
          <p:cNvSpPr txBox="1"/>
          <p:nvPr/>
        </p:nvSpPr>
        <p:spPr>
          <a:xfrm>
            <a:off x="533400" y="3352800"/>
            <a:ext cx="1981200" cy="369332"/>
          </a:xfrm>
          <a:prstGeom prst="rect">
            <a:avLst/>
          </a:prstGeom>
          <a:noFill/>
        </p:spPr>
        <p:txBody>
          <a:bodyPr wrap="square" rtlCol="0">
            <a:spAutoFit/>
          </a:bodyPr>
          <a:lstStyle/>
          <a:p>
            <a:pPr>
              <a:buNone/>
            </a:pPr>
            <a:r>
              <a:rPr lang="en-US" sz="1800" dirty="0">
                <a:latin typeface="Trebuchet MS" pitchFamily="34" charset="0"/>
              </a:rPr>
              <a:t>Target Systems</a:t>
            </a:r>
          </a:p>
        </p:txBody>
      </p:sp>
      <p:sp>
        <p:nvSpPr>
          <p:cNvPr id="31" name="TextBox 30"/>
          <p:cNvSpPr txBox="1"/>
          <p:nvPr/>
        </p:nvSpPr>
        <p:spPr>
          <a:xfrm>
            <a:off x="152400" y="228600"/>
            <a:ext cx="8458200" cy="492443"/>
          </a:xfrm>
          <a:prstGeom prst="rect">
            <a:avLst/>
          </a:prstGeom>
          <a:noFill/>
        </p:spPr>
        <p:txBody>
          <a:bodyPr wrap="square" rtlCol="0">
            <a:spAutoFit/>
          </a:bodyPr>
          <a:lstStyle/>
          <a:p>
            <a:pPr>
              <a:buNone/>
            </a:pPr>
            <a:r>
              <a:rPr lang="en-US" dirty="0">
                <a:latin typeface="Trebuchet MS" pitchFamily="34" charset="0"/>
              </a:rPr>
              <a:t>OpenIAM Identity Governance with AD Password Synch</a:t>
            </a:r>
          </a:p>
        </p:txBody>
      </p:sp>
      <p:sp>
        <p:nvSpPr>
          <p:cNvPr id="22" name="TextBox 21"/>
          <p:cNvSpPr txBox="1"/>
          <p:nvPr/>
        </p:nvSpPr>
        <p:spPr>
          <a:xfrm>
            <a:off x="3505200" y="1828800"/>
            <a:ext cx="2286000" cy="430887"/>
          </a:xfrm>
          <a:prstGeom prst="rect">
            <a:avLst/>
          </a:prstGeom>
          <a:noFill/>
        </p:spPr>
        <p:txBody>
          <a:bodyPr wrap="square" rtlCol="0">
            <a:spAutoFit/>
          </a:bodyPr>
          <a:lstStyle/>
          <a:p>
            <a:pPr>
              <a:buNone/>
            </a:pPr>
            <a:r>
              <a:rPr lang="en-US" sz="1000" i="1" dirty="0">
                <a:latin typeface="Trebuchet MS" pitchFamily="34" charset="0"/>
              </a:rPr>
              <a:t>1 – Change password in Windows. </a:t>
            </a:r>
          </a:p>
          <a:p>
            <a:pPr>
              <a:buNone/>
            </a:pPr>
            <a:r>
              <a:rPr lang="en-US" sz="1000" i="1" dirty="0">
                <a:latin typeface="Trebuchet MS" pitchFamily="34" charset="0"/>
              </a:rPr>
              <a:t>Sent to AD</a:t>
            </a:r>
          </a:p>
        </p:txBody>
      </p:sp>
      <p:sp>
        <p:nvSpPr>
          <p:cNvPr id="36" name="TextBox 35"/>
          <p:cNvSpPr txBox="1"/>
          <p:nvPr/>
        </p:nvSpPr>
        <p:spPr>
          <a:xfrm>
            <a:off x="6629400" y="2667000"/>
            <a:ext cx="1531188" cy="430887"/>
          </a:xfrm>
          <a:prstGeom prst="rect">
            <a:avLst/>
          </a:prstGeom>
          <a:noFill/>
        </p:spPr>
        <p:txBody>
          <a:bodyPr wrap="none" rtlCol="0">
            <a:spAutoFit/>
          </a:bodyPr>
          <a:lstStyle/>
          <a:p>
            <a:pPr>
              <a:buNone/>
            </a:pPr>
            <a:r>
              <a:rPr lang="en-US" sz="1000" i="1" dirty="0">
                <a:latin typeface="Trebuchet MS" pitchFamily="34" charset="0"/>
              </a:rPr>
              <a:t>2 – Send new password </a:t>
            </a:r>
          </a:p>
          <a:p>
            <a:pPr>
              <a:buNone/>
            </a:pPr>
            <a:r>
              <a:rPr lang="en-US" sz="1000" i="1" dirty="0">
                <a:latin typeface="Trebuchet MS" pitchFamily="34" charset="0"/>
              </a:rPr>
              <a:t>to IDM</a:t>
            </a:r>
          </a:p>
        </p:txBody>
      </p:sp>
      <p:cxnSp>
        <p:nvCxnSpPr>
          <p:cNvPr id="40" name="Straight Arrow Connector 39"/>
          <p:cNvCxnSpPr>
            <a:stCxn id="55" idx="1"/>
            <a:endCxn id="47" idx="3"/>
          </p:cNvCxnSpPr>
          <p:nvPr/>
        </p:nvCxnSpPr>
        <p:spPr>
          <a:xfrm rot="10800000">
            <a:off x="3505200" y="4533900"/>
            <a:ext cx="1676400" cy="1588"/>
          </a:xfrm>
          <a:prstGeom prst="straightConnector1">
            <a:avLst/>
          </a:prstGeom>
          <a:ln w="6350">
            <a:solidFill>
              <a:schemeClr val="bg2">
                <a:lumMod val="75000"/>
              </a:schemeClr>
            </a:solidFill>
            <a:prstDash val="solid"/>
            <a:tailEnd type="stealth"/>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581400" y="4114800"/>
            <a:ext cx="1676400" cy="430887"/>
          </a:xfrm>
          <a:prstGeom prst="rect">
            <a:avLst/>
          </a:prstGeom>
          <a:noFill/>
        </p:spPr>
        <p:txBody>
          <a:bodyPr wrap="square" rtlCol="0">
            <a:spAutoFit/>
          </a:bodyPr>
          <a:lstStyle/>
          <a:p>
            <a:pPr>
              <a:buNone/>
            </a:pPr>
            <a:r>
              <a:rPr lang="en-US" sz="1000" i="1" dirty="0">
                <a:latin typeface="Trebuchet MS" pitchFamily="34" charset="0"/>
              </a:rPr>
              <a:t>3 – Synch other systems </a:t>
            </a:r>
          </a:p>
          <a:p>
            <a:pPr>
              <a:buNone/>
            </a:pPr>
            <a:r>
              <a:rPr lang="en-US" sz="1000" i="1" dirty="0">
                <a:latin typeface="Trebuchet MS" pitchFamily="34" charset="0"/>
              </a:rPr>
              <a:t>with the new password</a:t>
            </a:r>
          </a:p>
        </p:txBody>
      </p:sp>
      <p:pic>
        <p:nvPicPr>
          <p:cNvPr id="39" name="Picture 38" descr="Tux.svg.png"/>
          <p:cNvPicPr>
            <a:picLocks noChangeAspect="1"/>
          </p:cNvPicPr>
          <p:nvPr/>
        </p:nvPicPr>
        <p:blipFill>
          <a:blip r:embed="rId3" cstate="print"/>
          <a:stretch>
            <a:fillRect/>
          </a:stretch>
        </p:blipFill>
        <p:spPr>
          <a:xfrm>
            <a:off x="738352" y="4724400"/>
            <a:ext cx="328448" cy="381000"/>
          </a:xfrm>
          <a:prstGeom prst="rect">
            <a:avLst/>
          </a:prstGeom>
        </p:spPr>
      </p:pic>
      <p:pic>
        <p:nvPicPr>
          <p:cNvPr id="41" name="Picture 40" descr="2000px-PeopleSoft_logo.svg.png"/>
          <p:cNvPicPr>
            <a:picLocks noChangeAspect="1"/>
          </p:cNvPicPr>
          <p:nvPr/>
        </p:nvPicPr>
        <p:blipFill>
          <a:blip r:embed="rId4" cstate="print"/>
          <a:stretch>
            <a:fillRect/>
          </a:stretch>
        </p:blipFill>
        <p:spPr>
          <a:xfrm>
            <a:off x="2025952" y="4867656"/>
            <a:ext cx="641048" cy="161544"/>
          </a:xfrm>
          <a:prstGeom prst="rect">
            <a:avLst/>
          </a:prstGeom>
        </p:spPr>
      </p:pic>
      <p:pic>
        <p:nvPicPr>
          <p:cNvPr id="42" name="Picture 41" descr="SAP-Logo.svg.png"/>
          <p:cNvPicPr>
            <a:picLocks noChangeAspect="1"/>
          </p:cNvPicPr>
          <p:nvPr/>
        </p:nvPicPr>
        <p:blipFill>
          <a:blip r:embed="rId5" cstate="print"/>
          <a:stretch>
            <a:fillRect/>
          </a:stretch>
        </p:blipFill>
        <p:spPr>
          <a:xfrm>
            <a:off x="2590800" y="5029200"/>
            <a:ext cx="300648" cy="148971"/>
          </a:xfrm>
          <a:prstGeom prst="rect">
            <a:avLst/>
          </a:prstGeom>
        </p:spPr>
      </p:pic>
      <p:pic>
        <p:nvPicPr>
          <p:cNvPr id="44" name="Picture 43" descr="active-directory.png"/>
          <p:cNvPicPr>
            <a:picLocks noChangeAspect="1"/>
          </p:cNvPicPr>
          <p:nvPr/>
        </p:nvPicPr>
        <p:blipFill>
          <a:blip r:embed="rId6"/>
          <a:stretch>
            <a:fillRect/>
          </a:stretch>
        </p:blipFill>
        <p:spPr>
          <a:xfrm>
            <a:off x="5900738" y="1617047"/>
            <a:ext cx="1338262" cy="364153"/>
          </a:xfrm>
          <a:prstGeom prst="rect">
            <a:avLst/>
          </a:prstGeom>
        </p:spPr>
      </p:pic>
      <p:pic>
        <p:nvPicPr>
          <p:cNvPr id="46" name="Picture 45" descr="openiam.png"/>
          <p:cNvPicPr>
            <a:picLocks noChangeAspect="1"/>
          </p:cNvPicPr>
          <p:nvPr/>
        </p:nvPicPr>
        <p:blipFill>
          <a:blip r:embed="rId7" cstate="print"/>
          <a:stretch>
            <a:fillRect/>
          </a:stretch>
        </p:blipFill>
        <p:spPr>
          <a:xfrm>
            <a:off x="6019800" y="3810000"/>
            <a:ext cx="838200" cy="313992"/>
          </a:xfrm>
          <a:prstGeom prst="rect">
            <a:avLst/>
          </a:prstGeom>
        </p:spPr>
      </p:pic>
      <p:sp>
        <p:nvSpPr>
          <p:cNvPr id="47" name="Rounded Rectangle 46"/>
          <p:cNvSpPr/>
          <p:nvPr/>
        </p:nvSpPr>
        <p:spPr>
          <a:xfrm>
            <a:off x="457200" y="3733800"/>
            <a:ext cx="3048000" cy="1600200"/>
          </a:xfrm>
          <a:prstGeom prst="round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Arrow Connector 48"/>
          <p:cNvCxnSpPr>
            <a:stCxn id="59" idx="2"/>
            <a:endCxn id="55" idx="0"/>
          </p:cNvCxnSpPr>
          <p:nvPr/>
        </p:nvCxnSpPr>
        <p:spPr>
          <a:xfrm rot="5400000">
            <a:off x="5791200" y="2933700"/>
            <a:ext cx="1600200" cy="1588"/>
          </a:xfrm>
          <a:prstGeom prst="straightConnector1">
            <a:avLst/>
          </a:prstGeom>
          <a:ln w="6350">
            <a:solidFill>
              <a:schemeClr val="bg2">
                <a:lumMod val="75000"/>
              </a:schemeClr>
            </a:solidFill>
            <a:prstDash val="solid"/>
            <a:tailEnd type="stealth"/>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stCxn id="56" idx="3"/>
            <a:endCxn id="59" idx="1"/>
          </p:cNvCxnSpPr>
          <p:nvPr/>
        </p:nvCxnSpPr>
        <p:spPr>
          <a:xfrm>
            <a:off x="3505200" y="1828800"/>
            <a:ext cx="2286000" cy="1588"/>
          </a:xfrm>
          <a:prstGeom prst="straightConnector1">
            <a:avLst/>
          </a:prstGeom>
          <a:ln w="6350">
            <a:solidFill>
              <a:schemeClr val="bg2">
                <a:lumMod val="75000"/>
              </a:schemeClr>
            </a:solidFill>
            <a:prstDash val="solid"/>
            <a:tailEnd type="stealth"/>
          </a:ln>
          <a:effectLst/>
        </p:spPr>
        <p:style>
          <a:lnRef idx="2">
            <a:schemeClr val="accent1"/>
          </a:lnRef>
          <a:fillRef idx="0">
            <a:schemeClr val="accent1"/>
          </a:fillRef>
          <a:effectRef idx="1">
            <a:schemeClr val="accent1"/>
          </a:effectRef>
          <a:fontRef idx="minor">
            <a:schemeClr val="tx1"/>
          </a:fontRef>
        </p:style>
      </p:cxnSp>
      <p:sp>
        <p:nvSpPr>
          <p:cNvPr id="55" name="Rounded Rectangle 54"/>
          <p:cNvSpPr/>
          <p:nvPr/>
        </p:nvSpPr>
        <p:spPr>
          <a:xfrm>
            <a:off x="5181600" y="3733800"/>
            <a:ext cx="2819400" cy="1600200"/>
          </a:xfrm>
          <a:prstGeom prst="round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p:cNvSpPr/>
          <p:nvPr/>
        </p:nvSpPr>
        <p:spPr>
          <a:xfrm>
            <a:off x="1905000" y="1524000"/>
            <a:ext cx="16002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prstClr val="black"/>
                </a:solidFill>
                <a:latin typeface="Trebuchet MS" pitchFamily="34" charset="0"/>
              </a:rPr>
              <a:t>End User</a:t>
            </a:r>
          </a:p>
          <a:p>
            <a:pPr lvl="0" algn="ctr">
              <a:buClr>
                <a:srgbClr val="CCB400"/>
              </a:buClr>
              <a:buNone/>
            </a:pPr>
            <a:r>
              <a:rPr lang="en-US" sz="1200" dirty="0">
                <a:solidFill>
                  <a:prstClr val="black"/>
                </a:solidFill>
                <a:latin typeface="Trebuchet MS" pitchFamily="34" charset="0"/>
              </a:rPr>
              <a:t>Windows Desktop</a:t>
            </a:r>
          </a:p>
        </p:txBody>
      </p:sp>
      <p:pic>
        <p:nvPicPr>
          <p:cNvPr id="63" name="Picture 62" descr="windows.png"/>
          <p:cNvPicPr>
            <a:picLocks noChangeAspect="1"/>
          </p:cNvPicPr>
          <p:nvPr/>
        </p:nvPicPr>
        <p:blipFill>
          <a:blip r:embed="rId8" cstate="print"/>
          <a:stretch>
            <a:fillRect/>
          </a:stretch>
        </p:blipFill>
        <p:spPr>
          <a:xfrm>
            <a:off x="2057400" y="1562832"/>
            <a:ext cx="304800" cy="265968"/>
          </a:xfrm>
          <a:prstGeom prst="rect">
            <a:avLst/>
          </a:prstGeom>
        </p:spPr>
      </p:pic>
      <p:sp>
        <p:nvSpPr>
          <p:cNvPr id="71" name="Rounded Rectangle 70"/>
          <p:cNvSpPr/>
          <p:nvPr/>
        </p:nvSpPr>
        <p:spPr>
          <a:xfrm>
            <a:off x="5410200" y="4572000"/>
            <a:ext cx="11430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schemeClr val="tx1"/>
                </a:solidFill>
                <a:latin typeface="Trebuchet MS" pitchFamily="34" charset="0"/>
              </a:rPr>
              <a:t>Identity Services</a:t>
            </a:r>
          </a:p>
        </p:txBody>
      </p:sp>
      <p:sp>
        <p:nvSpPr>
          <p:cNvPr id="73" name="Rounded Rectangle 72"/>
          <p:cNvSpPr/>
          <p:nvPr/>
        </p:nvSpPr>
        <p:spPr>
          <a:xfrm>
            <a:off x="6629400" y="4572000"/>
            <a:ext cx="11430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schemeClr val="tx1"/>
                </a:solidFill>
                <a:latin typeface="Trebuchet MS" pitchFamily="34" charset="0"/>
              </a:rPr>
              <a:t>Shared Services</a:t>
            </a:r>
          </a:p>
        </p:txBody>
      </p:sp>
      <p:sp>
        <p:nvSpPr>
          <p:cNvPr id="78" name="Rounded Rectangle 77"/>
          <p:cNvSpPr/>
          <p:nvPr/>
        </p:nvSpPr>
        <p:spPr>
          <a:xfrm>
            <a:off x="609600" y="3810000"/>
            <a:ext cx="12954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schemeClr val="tx1"/>
                </a:solidFill>
                <a:latin typeface="Trebuchet MS" pitchFamily="34" charset="0"/>
              </a:rPr>
              <a:t>     Databases</a:t>
            </a:r>
          </a:p>
        </p:txBody>
      </p:sp>
      <p:pic>
        <p:nvPicPr>
          <p:cNvPr id="1026" name="Picture 2" descr="D:\Nata\OpenIAM-print-design\logo\New folder\db.tif"/>
          <p:cNvPicPr>
            <a:picLocks noChangeAspect="1" noChangeArrowheads="1"/>
          </p:cNvPicPr>
          <p:nvPr/>
        </p:nvPicPr>
        <p:blipFill>
          <a:blip r:embed="rId9" cstate="print"/>
          <a:srcRect/>
          <a:stretch>
            <a:fillRect/>
          </a:stretch>
        </p:blipFill>
        <p:spPr bwMode="auto">
          <a:xfrm>
            <a:off x="609600" y="3886200"/>
            <a:ext cx="381000" cy="381000"/>
          </a:xfrm>
          <a:prstGeom prst="rect">
            <a:avLst/>
          </a:prstGeom>
          <a:noFill/>
        </p:spPr>
      </p:pic>
      <p:sp>
        <p:nvSpPr>
          <p:cNvPr id="79" name="Rounded Rectangle 78"/>
          <p:cNvSpPr/>
          <p:nvPr/>
        </p:nvSpPr>
        <p:spPr>
          <a:xfrm>
            <a:off x="1981200" y="3810000"/>
            <a:ext cx="1371600" cy="609600"/>
          </a:xfrm>
          <a:prstGeom prst="roundRect">
            <a:avLst/>
          </a:prstGeom>
          <a:solidFill>
            <a:schemeClr val="bg1">
              <a:lumMod val="95000"/>
            </a:schemeClr>
          </a:solidFill>
          <a:ln>
            <a:solidFill>
              <a:srgbClr val="C00000"/>
            </a:solidFill>
          </a:ln>
          <a:effectLst>
            <a:outerShdw blurRad="50800" dist="25400" dir="5400000" rotWithShape="0">
              <a:schemeClr val="bg1">
                <a:lumMod val="85000"/>
                <a:alpha val="72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lvl="0" algn="ctr">
              <a:buClr>
                <a:srgbClr val="CCB400"/>
              </a:buClr>
              <a:buNone/>
            </a:pPr>
            <a:r>
              <a:rPr lang="en-US" sz="1200" dirty="0">
                <a:solidFill>
                  <a:schemeClr val="tx1"/>
                </a:solidFill>
                <a:latin typeface="Trebuchet MS" pitchFamily="34" charset="0"/>
              </a:rPr>
              <a:t>   Cloud  </a:t>
            </a:r>
          </a:p>
          <a:p>
            <a:pPr lvl="0" algn="ctr">
              <a:buClr>
                <a:srgbClr val="CCB400"/>
              </a:buClr>
              <a:buNone/>
            </a:pPr>
            <a:r>
              <a:rPr lang="en-US" sz="1200" dirty="0">
                <a:solidFill>
                  <a:schemeClr val="tx1"/>
                </a:solidFill>
                <a:latin typeface="Trebuchet MS" pitchFamily="34" charset="0"/>
              </a:rPr>
              <a:t>     Applications</a:t>
            </a:r>
          </a:p>
        </p:txBody>
      </p:sp>
      <p:sp>
        <p:nvSpPr>
          <p:cNvPr id="82" name="Cloud 81"/>
          <p:cNvSpPr/>
          <p:nvPr/>
        </p:nvSpPr>
        <p:spPr>
          <a:xfrm>
            <a:off x="2057400" y="3886200"/>
            <a:ext cx="381000" cy="304800"/>
          </a:xfrm>
          <a:prstGeom prst="cloud">
            <a:avLst/>
          </a:prstGeom>
          <a:solidFill>
            <a:schemeClr val="bg1"/>
          </a:solidFill>
          <a:ln>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127144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Web Access Manager Functionality</a:t>
            </a:r>
          </a:p>
        </p:txBody>
      </p:sp>
      <p:graphicFrame>
        <p:nvGraphicFramePr>
          <p:cNvPr id="3" name="Table 2">
            <a:extLst>
              <a:ext uri="{FF2B5EF4-FFF2-40B4-BE49-F238E27FC236}">
                <a16:creationId xmlns:a16="http://schemas.microsoft.com/office/drawing/2014/main" id="{6773DF04-5AB1-D349-B680-DD21687404CB}"/>
              </a:ext>
            </a:extLst>
          </p:cNvPr>
          <p:cNvGraphicFramePr>
            <a:graphicFrameLocks noGrp="1"/>
          </p:cNvGraphicFramePr>
          <p:nvPr>
            <p:extLst>
              <p:ext uri="{D42A27DB-BD31-4B8C-83A1-F6EECF244321}">
                <p14:modId xmlns:p14="http://schemas.microsoft.com/office/powerpoint/2010/main" val="2995212338"/>
              </p:ext>
            </p:extLst>
          </p:nvPr>
        </p:nvGraphicFramePr>
        <p:xfrm>
          <a:off x="457200" y="1524000"/>
          <a:ext cx="7924800" cy="5257800"/>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4078829798"/>
                    </a:ext>
                  </a:extLst>
                </a:gridCol>
                <a:gridCol w="3962400">
                  <a:extLst>
                    <a:ext uri="{9D8B030D-6E8A-4147-A177-3AD203B41FA5}">
                      <a16:colId xmlns:a16="http://schemas.microsoft.com/office/drawing/2014/main" val="3747474717"/>
                    </a:ext>
                  </a:extLst>
                </a:gridCol>
              </a:tblGrid>
              <a:tr h="370840">
                <a:tc>
                  <a:txBody>
                    <a:bodyPr/>
                    <a:lstStyle/>
                    <a:p>
                      <a:r>
                        <a:rPr lang="en-US" sz="1000" dirty="0"/>
                        <a:t>WAM Feature</a:t>
                      </a:r>
                    </a:p>
                  </a:txBody>
                  <a:tcPr/>
                </a:tc>
                <a:tc>
                  <a:txBody>
                    <a:bodyPr/>
                    <a:lstStyle/>
                    <a:p>
                      <a:r>
                        <a:rPr lang="en-US" sz="1000" dirty="0"/>
                        <a:t>Description</a:t>
                      </a:r>
                    </a:p>
                  </a:txBody>
                  <a:tcPr/>
                </a:tc>
                <a:extLst>
                  <a:ext uri="{0D108BD9-81ED-4DB2-BD59-A6C34878D82A}">
                    <a16:rowId xmlns:a16="http://schemas.microsoft.com/office/drawing/2014/main" val="1319181306"/>
                  </a:ext>
                </a:extLst>
              </a:tr>
              <a:tr h="370840">
                <a:tc>
                  <a:txBody>
                    <a:bodyPr/>
                    <a:lstStyle/>
                    <a:p>
                      <a:r>
                        <a:rPr lang="en-US" sz="1000" b="1" dirty="0"/>
                        <a:t>Authentication</a:t>
                      </a:r>
                    </a:p>
                  </a:txBody>
                  <a:tcPr/>
                </a:tc>
                <a:tc>
                  <a:txBody>
                    <a:bodyPr/>
                    <a:lstStyle/>
                    <a:p>
                      <a:pPr marL="285750" indent="-285750">
                        <a:buFont typeface="Arial"/>
                        <a:buChar char="•"/>
                      </a:pPr>
                      <a:r>
                        <a:rPr lang="en-US" sz="1000" dirty="0"/>
                        <a:t>Password</a:t>
                      </a:r>
                    </a:p>
                    <a:p>
                      <a:pPr marL="285750" indent="-285750">
                        <a:buFont typeface="Arial"/>
                        <a:buChar char="•"/>
                      </a:pPr>
                      <a:r>
                        <a:rPr lang="en-US" sz="1000" dirty="0"/>
                        <a:t>LDAP / AD Authentication</a:t>
                      </a:r>
                    </a:p>
                    <a:p>
                      <a:pPr marL="285750" indent="-285750">
                        <a:buFont typeface="Arial"/>
                        <a:buChar char="•"/>
                      </a:pPr>
                      <a:r>
                        <a:rPr lang="en-US" sz="1000" dirty="0"/>
                        <a:t>Certificate</a:t>
                      </a:r>
                    </a:p>
                    <a:p>
                      <a:pPr marL="285750" indent="-285750">
                        <a:buFont typeface="Arial"/>
                        <a:buChar char="•"/>
                      </a:pPr>
                      <a:r>
                        <a:rPr lang="en-US" sz="1000" dirty="0"/>
                        <a:t>OTP (SMS, E-mail, TOTP)</a:t>
                      </a:r>
                    </a:p>
                    <a:p>
                      <a:pPr marL="285750" indent="-285750">
                        <a:buFont typeface="Arial"/>
                        <a:buChar char="•"/>
                      </a:pPr>
                      <a:r>
                        <a:rPr lang="en-US" sz="1000" dirty="0"/>
                        <a:t>Kerberos</a:t>
                      </a:r>
                    </a:p>
                    <a:p>
                      <a:pPr marL="0" indent="0">
                        <a:buFont typeface="Arial"/>
                        <a:buNone/>
                      </a:pPr>
                      <a:r>
                        <a:rPr lang="en-US" sz="1000" dirty="0"/>
                        <a:t>Pluggable framework allows for the creation of new login modules.</a:t>
                      </a:r>
                    </a:p>
                  </a:txBody>
                  <a:tcPr/>
                </a:tc>
                <a:extLst>
                  <a:ext uri="{0D108BD9-81ED-4DB2-BD59-A6C34878D82A}">
                    <a16:rowId xmlns:a16="http://schemas.microsoft.com/office/drawing/2014/main" val="2875172553"/>
                  </a:ext>
                </a:extLst>
              </a:tr>
              <a:tr h="370840">
                <a:tc>
                  <a:txBody>
                    <a:bodyPr/>
                    <a:lstStyle/>
                    <a:p>
                      <a:r>
                        <a:rPr lang="en-US" sz="1000" b="1" dirty="0"/>
                        <a:t>Adaptive Authentication</a:t>
                      </a:r>
                    </a:p>
                  </a:txBody>
                  <a:tcPr/>
                </a:tc>
                <a:tc>
                  <a:txBody>
                    <a:bodyPr/>
                    <a:lstStyle/>
                    <a:p>
                      <a:r>
                        <a:rPr lang="en-US" sz="1000" dirty="0"/>
                        <a:t>Implement robust authentication workflows which take into account Geo-location, Device, and other configurable attributes</a:t>
                      </a:r>
                    </a:p>
                  </a:txBody>
                  <a:tcPr/>
                </a:tc>
                <a:extLst>
                  <a:ext uri="{0D108BD9-81ED-4DB2-BD59-A6C34878D82A}">
                    <a16:rowId xmlns:a16="http://schemas.microsoft.com/office/drawing/2014/main" val="1946352737"/>
                  </a:ext>
                </a:extLst>
              </a:tr>
              <a:tr h="370840">
                <a:tc>
                  <a:txBody>
                    <a:bodyPr/>
                    <a:lstStyle/>
                    <a:p>
                      <a:r>
                        <a:rPr lang="en-US" sz="1000" b="1" dirty="0"/>
                        <a:t>Authorization</a:t>
                      </a:r>
                    </a:p>
                  </a:txBody>
                  <a:tcPr/>
                </a:tc>
                <a:tc>
                  <a:txBody>
                    <a:bodyPr/>
                    <a:lstStyle/>
                    <a:p>
                      <a:r>
                        <a:rPr lang="en-US" sz="1000" dirty="0"/>
                        <a:t>Flexible RBAC model which support inheritance</a:t>
                      </a:r>
                    </a:p>
                  </a:txBody>
                  <a:tcPr/>
                </a:tc>
                <a:extLst>
                  <a:ext uri="{0D108BD9-81ED-4DB2-BD59-A6C34878D82A}">
                    <a16:rowId xmlns:a16="http://schemas.microsoft.com/office/drawing/2014/main" val="1168649866"/>
                  </a:ext>
                </a:extLst>
              </a:tr>
              <a:tr h="370840">
                <a:tc>
                  <a:txBody>
                    <a:bodyPr/>
                    <a:lstStyle/>
                    <a:p>
                      <a:r>
                        <a:rPr lang="en-US" sz="1000" b="1" dirty="0"/>
                        <a:t>Self Registration</a:t>
                      </a:r>
                    </a:p>
                  </a:txBody>
                  <a:tcPr/>
                </a:tc>
                <a:tc>
                  <a:txBody>
                    <a:bodyPr/>
                    <a:lstStyle/>
                    <a:p>
                      <a:pPr marL="171450" indent="-171450">
                        <a:buFont typeface="Arial" panose="020B0604020202020204" pitchFamily="34" charset="0"/>
                        <a:buChar char="•"/>
                      </a:pPr>
                      <a:r>
                        <a:rPr lang="en-US" sz="1000" dirty="0"/>
                        <a:t>Template based registration form builder</a:t>
                      </a:r>
                    </a:p>
                    <a:p>
                      <a:pPr marL="171450" indent="-171450">
                        <a:buFont typeface="Arial" panose="020B0604020202020204" pitchFamily="34" charset="0"/>
                        <a:buChar char="•"/>
                      </a:pPr>
                      <a:r>
                        <a:rPr lang="en-US" sz="1000" dirty="0"/>
                        <a:t>Configurable registration including support for E-mail or SMS based user identity validation.</a:t>
                      </a:r>
                    </a:p>
                  </a:txBody>
                  <a:tcPr/>
                </a:tc>
                <a:extLst>
                  <a:ext uri="{0D108BD9-81ED-4DB2-BD59-A6C34878D82A}">
                    <a16:rowId xmlns:a16="http://schemas.microsoft.com/office/drawing/2014/main" val="4128921686"/>
                  </a:ext>
                </a:extLst>
              </a:tr>
              <a:tr h="370840">
                <a:tc>
                  <a:txBody>
                    <a:bodyPr/>
                    <a:lstStyle/>
                    <a:p>
                      <a:r>
                        <a:rPr lang="en-US" sz="1000" b="1" dirty="0"/>
                        <a:t>Social Integration</a:t>
                      </a:r>
                    </a:p>
                  </a:txBody>
                  <a:tcPr/>
                </a:tc>
                <a:tc>
                  <a:txBody>
                    <a:bodyPr/>
                    <a:lstStyle/>
                    <a:p>
                      <a:r>
                        <a:rPr lang="en-US" sz="1000" dirty="0"/>
                        <a:t>Social Login (</a:t>
                      </a:r>
                      <a:r>
                        <a:rPr lang="en-US" sz="1000" baseline="0" dirty="0"/>
                        <a:t>Facebook, Google, </a:t>
                      </a:r>
                      <a:r>
                        <a:rPr lang="en-US" sz="1000" baseline="0" dirty="0" err="1"/>
                        <a:t>Linkedin</a:t>
                      </a:r>
                      <a:r>
                        <a:rPr lang="en-US" sz="1000" baseline="0" dirty="0"/>
                        <a:t>)</a:t>
                      </a:r>
                      <a:endParaRPr lang="en-US" sz="1000" dirty="0"/>
                    </a:p>
                    <a:p>
                      <a:r>
                        <a:rPr lang="en-US" sz="1000" dirty="0"/>
                        <a:t>Social Registration (Dynamic registration pull selected attributes from the social media site)</a:t>
                      </a:r>
                    </a:p>
                  </a:txBody>
                  <a:tcPr/>
                </a:tc>
                <a:extLst>
                  <a:ext uri="{0D108BD9-81ED-4DB2-BD59-A6C34878D82A}">
                    <a16:rowId xmlns:a16="http://schemas.microsoft.com/office/drawing/2014/main" val="337582972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t>Single Sign On</a:t>
                      </a:r>
                    </a:p>
                  </a:txBody>
                  <a:tcPr/>
                </a:tc>
                <a:tc>
                  <a:txBody>
                    <a:bodyPr/>
                    <a:lstStyle/>
                    <a:p>
                      <a:r>
                        <a:rPr lang="en-US" sz="1000" dirty="0"/>
                        <a:t>Supports standards:</a:t>
                      </a:r>
                    </a:p>
                    <a:p>
                      <a:pPr marL="171450" indent="-171450">
                        <a:buFont typeface="Arial" panose="020B0604020202020204" pitchFamily="34" charset="0"/>
                        <a:buChar char="•"/>
                      </a:pPr>
                      <a:r>
                        <a:rPr lang="en-US" sz="1000" dirty="0"/>
                        <a:t>SAML 2, oAuth 2, OpenID Connect</a:t>
                      </a:r>
                    </a:p>
                    <a:p>
                      <a:pPr marL="0" indent="0">
                        <a:buFont typeface="Arial" panose="020B0604020202020204" pitchFamily="34" charset="0"/>
                        <a:buNone/>
                      </a:pPr>
                      <a:r>
                        <a:rPr lang="en-US" sz="1000" dirty="0"/>
                        <a:t>OpenIAM can act as both an </a:t>
                      </a:r>
                      <a:r>
                        <a:rPr lang="en-US" sz="1000" dirty="0" err="1"/>
                        <a:t>IdP</a:t>
                      </a:r>
                      <a:r>
                        <a:rPr lang="en-US" sz="1000" dirty="0"/>
                        <a:t> and SP</a:t>
                      </a:r>
                    </a:p>
                  </a:txBody>
                  <a:tcPr/>
                </a:tc>
                <a:extLst>
                  <a:ext uri="{0D108BD9-81ED-4DB2-BD59-A6C34878D82A}">
                    <a16:rowId xmlns:a16="http://schemas.microsoft.com/office/drawing/2014/main" val="3940974928"/>
                  </a:ext>
                </a:extLst>
              </a:tr>
              <a:tr h="370840">
                <a:tc>
                  <a:txBody>
                    <a:bodyPr/>
                    <a:lstStyle/>
                    <a:p>
                      <a:r>
                        <a:rPr lang="en-US" sz="1000" b="1" dirty="0" err="1"/>
                        <a:t>rProxy</a:t>
                      </a:r>
                      <a:endParaRPr lang="en-US" sz="1000" b="1" dirty="0"/>
                    </a:p>
                  </a:txBody>
                  <a:tcPr/>
                </a:tc>
                <a:tc>
                  <a:txBody>
                    <a:bodyPr/>
                    <a:lstStyle/>
                    <a:p>
                      <a:pPr marL="171450" indent="-171450">
                        <a:buFont typeface="Arial" panose="020B0604020202020204" pitchFamily="34" charset="0"/>
                        <a:buChar char="•"/>
                      </a:pPr>
                      <a:r>
                        <a:rPr lang="en-US" sz="1000" dirty="0"/>
                        <a:t>Enables SSO to legacy applications using: Form fill, header injection and URL –Rewriting</a:t>
                      </a:r>
                    </a:p>
                    <a:p>
                      <a:pPr marL="171450" indent="-171450">
                        <a:buFont typeface="Arial" panose="020B0604020202020204" pitchFamily="34" charset="0"/>
                        <a:buChar char="•"/>
                      </a:pPr>
                      <a:r>
                        <a:rPr lang="en-US" sz="1000" dirty="0"/>
                        <a:t>Enforces URL level authorization rules</a:t>
                      </a:r>
                    </a:p>
                    <a:p>
                      <a:pPr marL="171450" indent="-171450">
                        <a:buFont typeface="Arial" panose="020B0604020202020204" pitchFamily="34" charset="0"/>
                        <a:buChar char="•"/>
                      </a:pPr>
                      <a:r>
                        <a:rPr lang="en-US" sz="1000" dirty="0"/>
                        <a:t>Session management</a:t>
                      </a:r>
                    </a:p>
                  </a:txBody>
                  <a:tcPr/>
                </a:tc>
                <a:extLst>
                  <a:ext uri="{0D108BD9-81ED-4DB2-BD59-A6C34878D82A}">
                    <a16:rowId xmlns:a16="http://schemas.microsoft.com/office/drawing/2014/main" val="3382941621"/>
                  </a:ext>
                </a:extLst>
              </a:tr>
              <a:tr h="370840">
                <a:tc>
                  <a:txBody>
                    <a:bodyPr/>
                    <a:lstStyle/>
                    <a:p>
                      <a:r>
                        <a:rPr lang="en-US" sz="1000" b="1" dirty="0"/>
                        <a:t>Device Registration</a:t>
                      </a:r>
                    </a:p>
                  </a:txBody>
                  <a:tcPr/>
                </a:tc>
                <a:tc>
                  <a:txBody>
                    <a:bodyPr/>
                    <a:lstStyle/>
                    <a:p>
                      <a:r>
                        <a:rPr lang="en-US" sz="1000" dirty="0"/>
                        <a:t>Framework to allow for the registration and management of devices</a:t>
                      </a:r>
                    </a:p>
                  </a:txBody>
                  <a:tcPr/>
                </a:tc>
                <a:extLst>
                  <a:ext uri="{0D108BD9-81ED-4DB2-BD59-A6C34878D82A}">
                    <a16:rowId xmlns:a16="http://schemas.microsoft.com/office/drawing/2014/main" val="425915179"/>
                  </a:ext>
                </a:extLst>
              </a:tr>
              <a:tr h="370840">
                <a:tc>
                  <a:txBody>
                    <a:bodyPr/>
                    <a:lstStyle/>
                    <a:p>
                      <a:r>
                        <a:rPr lang="en-US" sz="1000" b="1" dirty="0"/>
                        <a:t>Integration</a:t>
                      </a:r>
                    </a:p>
                  </a:txBody>
                  <a:tcPr/>
                </a:tc>
                <a:tc>
                  <a:txBody>
                    <a:bodyPr/>
                    <a:lstStyle/>
                    <a:p>
                      <a:r>
                        <a:rPr lang="en-US" sz="1000" dirty="0"/>
                        <a:t>Extensive secure REST and SOAP API</a:t>
                      </a:r>
                    </a:p>
                  </a:txBody>
                  <a:tcPr/>
                </a:tc>
                <a:extLst>
                  <a:ext uri="{0D108BD9-81ED-4DB2-BD59-A6C34878D82A}">
                    <a16:rowId xmlns:a16="http://schemas.microsoft.com/office/drawing/2014/main" val="3561100512"/>
                  </a:ext>
                </a:extLst>
              </a:tr>
            </a:tbl>
          </a:graphicData>
        </a:graphic>
      </p:graphicFrame>
    </p:spTree>
    <p:extLst>
      <p:ext uri="{BB962C8B-B14F-4D97-AF65-F5344CB8AC3E}">
        <p14:creationId xmlns:p14="http://schemas.microsoft.com/office/powerpoint/2010/main" val="170797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629400" y="4191000"/>
            <a:ext cx="1447800" cy="5334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a:solidFill>
                  <a:schemeClr val="tx1"/>
                </a:solidFill>
              </a:rPr>
              <a:t>Custom Applications</a:t>
            </a:r>
          </a:p>
        </p:txBody>
      </p:sp>
      <p:sp>
        <p:nvSpPr>
          <p:cNvPr id="13" name="Rectangle 12"/>
          <p:cNvSpPr/>
          <p:nvPr/>
        </p:nvSpPr>
        <p:spPr>
          <a:xfrm>
            <a:off x="6629400" y="4876800"/>
            <a:ext cx="1447800" cy="5334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a:solidFill>
                  <a:schemeClr val="tx1"/>
                </a:solidFill>
              </a:rPr>
              <a:t>COTS Applications</a:t>
            </a:r>
          </a:p>
        </p:txBody>
      </p:sp>
      <p:sp>
        <p:nvSpPr>
          <p:cNvPr id="14" name="Rectangle 13"/>
          <p:cNvSpPr/>
          <p:nvPr/>
        </p:nvSpPr>
        <p:spPr>
          <a:xfrm>
            <a:off x="6553200" y="4038600"/>
            <a:ext cx="1600200" cy="16764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buNone/>
            </a:pPr>
            <a:endParaRPr lang="en-US" sz="1200" dirty="0">
              <a:solidFill>
                <a:schemeClr val="tx1"/>
              </a:solidFill>
            </a:endParaRPr>
          </a:p>
        </p:txBody>
      </p:sp>
      <p:sp>
        <p:nvSpPr>
          <p:cNvPr id="15" name="TextBox 14"/>
          <p:cNvSpPr txBox="1"/>
          <p:nvPr/>
        </p:nvSpPr>
        <p:spPr>
          <a:xfrm>
            <a:off x="6172200" y="3581400"/>
            <a:ext cx="2819400" cy="369332"/>
          </a:xfrm>
          <a:prstGeom prst="rect">
            <a:avLst/>
          </a:prstGeom>
          <a:noFill/>
        </p:spPr>
        <p:txBody>
          <a:bodyPr wrap="square" rtlCol="0">
            <a:spAutoFit/>
          </a:bodyPr>
          <a:lstStyle/>
          <a:p>
            <a:pPr>
              <a:buNone/>
            </a:pPr>
            <a:r>
              <a:rPr lang="en-US" sz="1800" dirty="0"/>
              <a:t>On-Premise Application</a:t>
            </a:r>
          </a:p>
        </p:txBody>
      </p:sp>
      <p:cxnSp>
        <p:nvCxnSpPr>
          <p:cNvPr id="30" name="Straight Arrow Connector 29"/>
          <p:cNvCxnSpPr/>
          <p:nvPr/>
        </p:nvCxnSpPr>
        <p:spPr>
          <a:xfrm>
            <a:off x="2895600" y="3276600"/>
            <a:ext cx="0" cy="6858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52400" y="228600"/>
            <a:ext cx="8458200" cy="492443"/>
          </a:xfrm>
          <a:prstGeom prst="rect">
            <a:avLst/>
          </a:prstGeom>
          <a:noFill/>
        </p:spPr>
        <p:txBody>
          <a:bodyPr wrap="square" rtlCol="0">
            <a:spAutoFit/>
          </a:bodyPr>
          <a:lstStyle/>
          <a:p>
            <a:pPr>
              <a:buNone/>
            </a:pPr>
            <a:r>
              <a:rPr lang="en-US" dirty="0"/>
              <a:t>OpenIAM Access Manager</a:t>
            </a:r>
          </a:p>
        </p:txBody>
      </p:sp>
      <p:sp>
        <p:nvSpPr>
          <p:cNvPr id="35" name="Rectangle 34"/>
          <p:cNvSpPr/>
          <p:nvPr/>
        </p:nvSpPr>
        <p:spPr>
          <a:xfrm>
            <a:off x="6400800" y="1066800"/>
            <a:ext cx="1447800" cy="3048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a:solidFill>
                  <a:schemeClr val="tx1"/>
                </a:solidFill>
              </a:rPr>
              <a:t>Google</a:t>
            </a:r>
          </a:p>
        </p:txBody>
      </p:sp>
      <p:sp>
        <p:nvSpPr>
          <p:cNvPr id="36" name="Rectangle 35"/>
          <p:cNvSpPr/>
          <p:nvPr/>
        </p:nvSpPr>
        <p:spPr>
          <a:xfrm>
            <a:off x="6400800" y="1447800"/>
            <a:ext cx="1447800" cy="3048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err="1">
                <a:solidFill>
                  <a:schemeClr val="tx1"/>
                </a:solidFill>
              </a:rPr>
              <a:t>Salesforce.com</a:t>
            </a:r>
            <a:endParaRPr lang="en-US" sz="1200" dirty="0">
              <a:solidFill>
                <a:schemeClr val="tx1"/>
              </a:solidFill>
            </a:endParaRPr>
          </a:p>
        </p:txBody>
      </p:sp>
      <p:sp>
        <p:nvSpPr>
          <p:cNvPr id="37" name="Rectangle 36"/>
          <p:cNvSpPr/>
          <p:nvPr/>
        </p:nvSpPr>
        <p:spPr>
          <a:xfrm>
            <a:off x="6324600" y="990600"/>
            <a:ext cx="1600200" cy="16764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buNone/>
            </a:pPr>
            <a:endParaRPr lang="en-US" sz="1200" dirty="0">
              <a:solidFill>
                <a:schemeClr val="tx1"/>
              </a:solidFill>
            </a:endParaRPr>
          </a:p>
        </p:txBody>
      </p:sp>
      <p:sp>
        <p:nvSpPr>
          <p:cNvPr id="39" name="TextBox 38"/>
          <p:cNvSpPr txBox="1"/>
          <p:nvPr/>
        </p:nvSpPr>
        <p:spPr>
          <a:xfrm>
            <a:off x="6248400" y="533400"/>
            <a:ext cx="2438400" cy="369332"/>
          </a:xfrm>
          <a:prstGeom prst="rect">
            <a:avLst/>
          </a:prstGeom>
          <a:noFill/>
        </p:spPr>
        <p:txBody>
          <a:bodyPr wrap="square" rtlCol="0">
            <a:spAutoFit/>
          </a:bodyPr>
          <a:lstStyle/>
          <a:p>
            <a:pPr>
              <a:buNone/>
            </a:pPr>
            <a:r>
              <a:rPr lang="en-US" sz="1800" dirty="0"/>
              <a:t>Cloud Applications</a:t>
            </a:r>
          </a:p>
        </p:txBody>
      </p:sp>
      <p:cxnSp>
        <p:nvCxnSpPr>
          <p:cNvPr id="40" name="Straight Arrow Connector 39"/>
          <p:cNvCxnSpPr/>
          <p:nvPr/>
        </p:nvCxnSpPr>
        <p:spPr>
          <a:xfrm flipV="1">
            <a:off x="4419600" y="1295400"/>
            <a:ext cx="1905000" cy="1143000"/>
          </a:xfrm>
          <a:prstGeom prst="bentConnector3">
            <a:avLst>
              <a:gd name="adj1" fmla="val 50000"/>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419600" y="1524000"/>
            <a:ext cx="1210588" cy="307777"/>
          </a:xfrm>
          <a:prstGeom prst="rect">
            <a:avLst/>
          </a:prstGeom>
          <a:noFill/>
        </p:spPr>
        <p:txBody>
          <a:bodyPr wrap="none" rtlCol="0">
            <a:spAutoFit/>
          </a:bodyPr>
          <a:lstStyle/>
          <a:p>
            <a:pPr>
              <a:buNone/>
            </a:pPr>
            <a:r>
              <a:rPr lang="en-US" sz="1400" dirty="0"/>
              <a:t>SSO / SAML</a:t>
            </a:r>
          </a:p>
        </p:txBody>
      </p:sp>
      <p:cxnSp>
        <p:nvCxnSpPr>
          <p:cNvPr id="52" name="Straight Arrow Connector 51"/>
          <p:cNvCxnSpPr/>
          <p:nvPr/>
        </p:nvCxnSpPr>
        <p:spPr>
          <a:xfrm>
            <a:off x="4419600" y="2895600"/>
            <a:ext cx="2133600" cy="1600200"/>
          </a:xfrm>
          <a:prstGeom prst="bentConnector3">
            <a:avLst>
              <a:gd name="adj1" fmla="val 50000"/>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4876800" y="3048000"/>
            <a:ext cx="1903085" cy="307777"/>
          </a:xfrm>
          <a:prstGeom prst="rect">
            <a:avLst/>
          </a:prstGeom>
          <a:noFill/>
        </p:spPr>
        <p:txBody>
          <a:bodyPr wrap="none" rtlCol="0">
            <a:spAutoFit/>
          </a:bodyPr>
          <a:lstStyle/>
          <a:p>
            <a:pPr>
              <a:buNone/>
            </a:pPr>
            <a:r>
              <a:rPr lang="en-US" sz="1400" dirty="0"/>
              <a:t>SSO / Reverse Proxy</a:t>
            </a:r>
          </a:p>
        </p:txBody>
      </p:sp>
      <p:sp>
        <p:nvSpPr>
          <p:cNvPr id="27" name="Rectangle 26"/>
          <p:cNvSpPr/>
          <p:nvPr/>
        </p:nvSpPr>
        <p:spPr>
          <a:xfrm>
            <a:off x="6400800" y="1828800"/>
            <a:ext cx="1447800" cy="3048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a:solidFill>
                  <a:schemeClr val="tx1"/>
                </a:solidFill>
              </a:rPr>
              <a:t>MS Office 365</a:t>
            </a:r>
          </a:p>
        </p:txBody>
      </p:sp>
      <p:sp>
        <p:nvSpPr>
          <p:cNvPr id="32" name="Rectangle 31"/>
          <p:cNvSpPr/>
          <p:nvPr/>
        </p:nvSpPr>
        <p:spPr>
          <a:xfrm>
            <a:off x="6400800" y="2209800"/>
            <a:ext cx="1447800" cy="304800"/>
          </a:xfrm>
          <a:prstGeom prst="rect">
            <a:avLst/>
          </a:prstGeom>
          <a:solidFill>
            <a:schemeClr val="bg2">
              <a:lumMod val="90000"/>
              <a:alpha val="3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1200" dirty="0" err="1">
                <a:solidFill>
                  <a:schemeClr val="tx1"/>
                </a:solidFill>
              </a:rPr>
              <a:t>Box.net</a:t>
            </a:r>
            <a:endParaRPr lang="en-US" sz="1200" dirty="0">
              <a:solidFill>
                <a:schemeClr val="tx1"/>
              </a:solidFill>
            </a:endParaRPr>
          </a:p>
        </p:txBody>
      </p:sp>
      <p:sp>
        <p:nvSpPr>
          <p:cNvPr id="33" name="Rounded Rectangle 32"/>
          <p:cNvSpPr/>
          <p:nvPr/>
        </p:nvSpPr>
        <p:spPr>
          <a:xfrm>
            <a:off x="1219200" y="3962400"/>
            <a:ext cx="3581400" cy="220980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buNone/>
            </a:pPr>
            <a:r>
              <a:rPr lang="en-US" sz="1200" dirty="0">
                <a:latin typeface="Trebuchet MS" pitchFamily="34" charset="0"/>
              </a:rPr>
              <a:t>Identity and Access Middleware</a:t>
            </a:r>
          </a:p>
        </p:txBody>
      </p:sp>
      <p:sp>
        <p:nvSpPr>
          <p:cNvPr id="34" name="Rounded Rectangle 33"/>
          <p:cNvSpPr/>
          <p:nvPr/>
        </p:nvSpPr>
        <p:spPr>
          <a:xfrm>
            <a:off x="1295400" y="4343400"/>
            <a:ext cx="1066800" cy="6096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Access Management Services</a:t>
            </a:r>
          </a:p>
        </p:txBody>
      </p:sp>
      <p:sp>
        <p:nvSpPr>
          <p:cNvPr id="38" name="Rounded Rectangle 37"/>
          <p:cNvSpPr/>
          <p:nvPr/>
        </p:nvSpPr>
        <p:spPr>
          <a:xfrm>
            <a:off x="2438400" y="4343400"/>
            <a:ext cx="1066800" cy="6096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Identity Management Services</a:t>
            </a:r>
          </a:p>
        </p:txBody>
      </p:sp>
      <p:sp>
        <p:nvSpPr>
          <p:cNvPr id="41" name="Rounded Rectangle 40"/>
          <p:cNvSpPr/>
          <p:nvPr/>
        </p:nvSpPr>
        <p:spPr>
          <a:xfrm>
            <a:off x="3581400" y="4343400"/>
            <a:ext cx="1143000" cy="6096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Authentication/ Shared Services</a:t>
            </a:r>
          </a:p>
        </p:txBody>
      </p:sp>
      <p:sp>
        <p:nvSpPr>
          <p:cNvPr id="42" name="Rounded Rectangle 41"/>
          <p:cNvSpPr/>
          <p:nvPr/>
        </p:nvSpPr>
        <p:spPr>
          <a:xfrm>
            <a:off x="1295400" y="5029200"/>
            <a:ext cx="34290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SOA Stack</a:t>
            </a:r>
          </a:p>
        </p:txBody>
      </p:sp>
      <p:sp>
        <p:nvSpPr>
          <p:cNvPr id="43" name="Rounded Rectangle 42"/>
          <p:cNvSpPr/>
          <p:nvPr/>
        </p:nvSpPr>
        <p:spPr>
          <a:xfrm>
            <a:off x="1295400" y="5638800"/>
            <a:ext cx="16764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IAM Repository</a:t>
            </a:r>
          </a:p>
        </p:txBody>
      </p:sp>
      <p:sp>
        <p:nvSpPr>
          <p:cNvPr id="44" name="Rounded Rectangle 43"/>
          <p:cNvSpPr/>
          <p:nvPr/>
        </p:nvSpPr>
        <p:spPr>
          <a:xfrm>
            <a:off x="3048000" y="5638800"/>
            <a:ext cx="16764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Audit and Compliance</a:t>
            </a:r>
          </a:p>
        </p:txBody>
      </p:sp>
      <p:cxnSp>
        <p:nvCxnSpPr>
          <p:cNvPr id="45" name="Straight Arrow Connector 44"/>
          <p:cNvCxnSpPr>
            <a:stCxn id="43" idx="0"/>
          </p:cNvCxnSpPr>
          <p:nvPr/>
        </p:nvCxnSpPr>
        <p:spPr>
          <a:xfrm flipV="1">
            <a:off x="2133600" y="5334000"/>
            <a:ext cx="0" cy="3048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44" idx="0"/>
          </p:cNvCxnSpPr>
          <p:nvPr/>
        </p:nvCxnSpPr>
        <p:spPr>
          <a:xfrm>
            <a:off x="3886200" y="5334000"/>
            <a:ext cx="0" cy="30480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219200" y="2133600"/>
            <a:ext cx="3200400" cy="1219200"/>
          </a:xfrm>
          <a:prstGeom prst="roundRect">
            <a:avLst/>
          </a:prstGeom>
        </p:spPr>
        <p:style>
          <a:lnRef idx="2">
            <a:schemeClr val="accent1"/>
          </a:lnRef>
          <a:fillRef idx="1">
            <a:schemeClr val="lt1"/>
          </a:fillRef>
          <a:effectRef idx="0">
            <a:schemeClr val="accent1"/>
          </a:effectRef>
          <a:fontRef idx="minor">
            <a:schemeClr val="dk1"/>
          </a:fontRef>
        </p:style>
        <p:txBody>
          <a:bodyPr rtlCol="0" anchor="t" anchorCtr="0"/>
          <a:lstStyle/>
          <a:p>
            <a:pPr algn="ctr">
              <a:buNone/>
            </a:pPr>
            <a:r>
              <a:rPr lang="en-US" sz="1200" dirty="0">
                <a:latin typeface="Trebuchet MS" pitchFamily="34" charset="0"/>
              </a:rPr>
              <a:t>Access Gateway</a:t>
            </a:r>
          </a:p>
        </p:txBody>
      </p:sp>
      <p:sp>
        <p:nvSpPr>
          <p:cNvPr id="48" name="Rounded Rectangle 47"/>
          <p:cNvSpPr/>
          <p:nvPr/>
        </p:nvSpPr>
        <p:spPr>
          <a:xfrm>
            <a:off x="1295400" y="2514600"/>
            <a:ext cx="14478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Federation Gateway</a:t>
            </a:r>
          </a:p>
        </p:txBody>
      </p:sp>
      <p:sp>
        <p:nvSpPr>
          <p:cNvPr id="49" name="Rounded Rectangle 48"/>
          <p:cNvSpPr/>
          <p:nvPr/>
        </p:nvSpPr>
        <p:spPr>
          <a:xfrm>
            <a:off x="2895600" y="2514600"/>
            <a:ext cx="14478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Reverse Proxy / SSO</a:t>
            </a:r>
          </a:p>
        </p:txBody>
      </p:sp>
      <p:sp>
        <p:nvSpPr>
          <p:cNvPr id="51" name="Rounded Rectangle 50"/>
          <p:cNvSpPr/>
          <p:nvPr/>
        </p:nvSpPr>
        <p:spPr>
          <a:xfrm>
            <a:off x="1295400" y="2895600"/>
            <a:ext cx="3048000" cy="304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t" anchorCtr="0"/>
          <a:lstStyle/>
          <a:p>
            <a:pPr algn="ctr">
              <a:buNone/>
            </a:pPr>
            <a:r>
              <a:rPr lang="en-US" sz="1050" dirty="0">
                <a:latin typeface="Trebuchet MS" pitchFamily="34" charset="0"/>
              </a:rPr>
              <a:t>Self Service</a:t>
            </a:r>
          </a:p>
        </p:txBody>
      </p:sp>
      <p:sp>
        <p:nvSpPr>
          <p:cNvPr id="56" name="Rounded Rectangle 55"/>
          <p:cNvSpPr/>
          <p:nvPr/>
        </p:nvSpPr>
        <p:spPr>
          <a:xfrm>
            <a:off x="1600200" y="914400"/>
            <a:ext cx="9144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buNone/>
            </a:pPr>
            <a:r>
              <a:rPr lang="en-US" sz="1050" dirty="0">
                <a:latin typeface="Trebuchet MS" pitchFamily="34" charset="0"/>
              </a:rPr>
              <a:t>Partner</a:t>
            </a:r>
          </a:p>
          <a:p>
            <a:pPr algn="ctr">
              <a:buNone/>
            </a:pPr>
            <a:r>
              <a:rPr lang="en-US" sz="1050" dirty="0">
                <a:latin typeface="Trebuchet MS" pitchFamily="34" charset="0"/>
              </a:rPr>
              <a:t>Client Federation</a:t>
            </a:r>
          </a:p>
        </p:txBody>
      </p:sp>
      <p:sp>
        <p:nvSpPr>
          <p:cNvPr id="57" name="Rounded Rectangle 56"/>
          <p:cNvSpPr/>
          <p:nvPr/>
        </p:nvSpPr>
        <p:spPr>
          <a:xfrm>
            <a:off x="3124200" y="914400"/>
            <a:ext cx="914400" cy="6858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nchorCtr="0"/>
          <a:lstStyle/>
          <a:p>
            <a:pPr algn="ctr">
              <a:buNone/>
            </a:pPr>
            <a:r>
              <a:rPr lang="en-US" sz="1050" dirty="0">
                <a:latin typeface="Trebuchet MS" pitchFamily="34" charset="0"/>
              </a:rPr>
              <a:t>End User Client</a:t>
            </a:r>
          </a:p>
        </p:txBody>
      </p:sp>
      <p:cxnSp>
        <p:nvCxnSpPr>
          <p:cNvPr id="20" name="Straight Arrow Connector 19"/>
          <p:cNvCxnSpPr>
            <a:stCxn id="56" idx="2"/>
          </p:cNvCxnSpPr>
          <p:nvPr/>
        </p:nvCxnSpPr>
        <p:spPr>
          <a:xfrm>
            <a:off x="2057400" y="1600200"/>
            <a:ext cx="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57" idx="2"/>
          </p:cNvCxnSpPr>
          <p:nvPr/>
        </p:nvCxnSpPr>
        <p:spPr>
          <a:xfrm>
            <a:off x="3581400" y="1600200"/>
            <a:ext cx="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6909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Appendix</a:t>
            </a:r>
          </a:p>
        </p:txBody>
      </p:sp>
    </p:spTree>
    <p:extLst>
      <p:ext uri="{BB962C8B-B14F-4D97-AF65-F5344CB8AC3E}">
        <p14:creationId xmlns:p14="http://schemas.microsoft.com/office/powerpoint/2010/main" val="3539086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Level Competitive Matrix</a:t>
            </a:r>
          </a:p>
        </p:txBody>
      </p:sp>
      <p:graphicFrame>
        <p:nvGraphicFramePr>
          <p:cNvPr id="3" name="Table 2">
            <a:extLst>
              <a:ext uri="{FF2B5EF4-FFF2-40B4-BE49-F238E27FC236}">
                <a16:creationId xmlns:a16="http://schemas.microsoft.com/office/drawing/2014/main" id="{9CE875A0-9541-6042-B524-9C57F8BFC2A2}"/>
              </a:ext>
            </a:extLst>
          </p:cNvPr>
          <p:cNvGraphicFramePr>
            <a:graphicFrameLocks noGrp="1"/>
          </p:cNvGraphicFramePr>
          <p:nvPr>
            <p:extLst>
              <p:ext uri="{D42A27DB-BD31-4B8C-83A1-F6EECF244321}">
                <p14:modId xmlns:p14="http://schemas.microsoft.com/office/powerpoint/2010/main" val="2383056971"/>
              </p:ext>
            </p:extLst>
          </p:nvPr>
        </p:nvGraphicFramePr>
        <p:xfrm>
          <a:off x="152400" y="1600200"/>
          <a:ext cx="8763000" cy="4777740"/>
        </p:xfrm>
        <a:graphic>
          <a:graphicData uri="http://schemas.openxmlformats.org/drawingml/2006/table">
            <a:tbl>
              <a:tblPr firstRow="1" bandRow="1">
                <a:tableStyleId>{5C22544A-7EE6-4342-B048-85BDC9FD1C3A}</a:tableStyleId>
              </a:tblPr>
              <a:tblGrid>
                <a:gridCol w="1460500">
                  <a:extLst>
                    <a:ext uri="{9D8B030D-6E8A-4147-A177-3AD203B41FA5}">
                      <a16:colId xmlns:a16="http://schemas.microsoft.com/office/drawing/2014/main" val="2701777014"/>
                    </a:ext>
                  </a:extLst>
                </a:gridCol>
                <a:gridCol w="1460500">
                  <a:extLst>
                    <a:ext uri="{9D8B030D-6E8A-4147-A177-3AD203B41FA5}">
                      <a16:colId xmlns:a16="http://schemas.microsoft.com/office/drawing/2014/main" val="841604835"/>
                    </a:ext>
                  </a:extLst>
                </a:gridCol>
                <a:gridCol w="1460500">
                  <a:extLst>
                    <a:ext uri="{9D8B030D-6E8A-4147-A177-3AD203B41FA5}">
                      <a16:colId xmlns:a16="http://schemas.microsoft.com/office/drawing/2014/main" val="522642690"/>
                    </a:ext>
                  </a:extLst>
                </a:gridCol>
                <a:gridCol w="1460500">
                  <a:extLst>
                    <a:ext uri="{9D8B030D-6E8A-4147-A177-3AD203B41FA5}">
                      <a16:colId xmlns:a16="http://schemas.microsoft.com/office/drawing/2014/main" val="3509951772"/>
                    </a:ext>
                  </a:extLst>
                </a:gridCol>
                <a:gridCol w="1460500">
                  <a:extLst>
                    <a:ext uri="{9D8B030D-6E8A-4147-A177-3AD203B41FA5}">
                      <a16:colId xmlns:a16="http://schemas.microsoft.com/office/drawing/2014/main" val="1287106233"/>
                    </a:ext>
                  </a:extLst>
                </a:gridCol>
                <a:gridCol w="1460500">
                  <a:extLst>
                    <a:ext uri="{9D8B030D-6E8A-4147-A177-3AD203B41FA5}">
                      <a16:colId xmlns:a16="http://schemas.microsoft.com/office/drawing/2014/main" val="2440646170"/>
                    </a:ext>
                  </a:extLst>
                </a:gridCol>
              </a:tblGrid>
              <a:tr h="419100">
                <a:tc>
                  <a:txBody>
                    <a:bodyPr/>
                    <a:lstStyle/>
                    <a:p>
                      <a:endParaRPr lang="en-US" sz="1000" dirty="0"/>
                    </a:p>
                  </a:txBody>
                  <a:tcPr/>
                </a:tc>
                <a:tc>
                  <a:txBody>
                    <a:bodyPr/>
                    <a:lstStyle/>
                    <a:p>
                      <a:r>
                        <a:rPr lang="en-US" sz="1000" dirty="0"/>
                        <a:t>OpenIAM</a:t>
                      </a:r>
                    </a:p>
                  </a:txBody>
                  <a:tcPr/>
                </a:tc>
                <a:tc>
                  <a:txBody>
                    <a:bodyPr/>
                    <a:lstStyle/>
                    <a:p>
                      <a:r>
                        <a:rPr lang="en-US" sz="1000" dirty="0"/>
                        <a:t>Oracle </a:t>
                      </a:r>
                    </a:p>
                  </a:txBody>
                  <a:tcPr/>
                </a:tc>
                <a:tc>
                  <a:txBody>
                    <a:bodyPr/>
                    <a:lstStyle/>
                    <a:p>
                      <a:r>
                        <a:rPr lang="en-US" sz="1000" dirty="0" err="1"/>
                        <a:t>Forgerock</a:t>
                      </a:r>
                      <a:endParaRPr lang="en-US" sz="1000" dirty="0"/>
                    </a:p>
                  </a:txBody>
                  <a:tcPr/>
                </a:tc>
                <a:tc>
                  <a:txBody>
                    <a:bodyPr/>
                    <a:lstStyle/>
                    <a:p>
                      <a:r>
                        <a:rPr lang="en-US" sz="1000" dirty="0" err="1"/>
                        <a:t>Okta</a:t>
                      </a:r>
                      <a:endParaRPr lang="en-US" sz="1000" dirty="0"/>
                    </a:p>
                  </a:txBody>
                  <a:tcPr/>
                </a:tc>
                <a:tc>
                  <a:txBody>
                    <a:bodyPr/>
                    <a:lstStyle/>
                    <a:p>
                      <a:r>
                        <a:rPr lang="en-US" sz="1000" dirty="0" err="1"/>
                        <a:t>Sailpoint</a:t>
                      </a:r>
                      <a:endParaRPr lang="en-US" sz="1000" dirty="0"/>
                    </a:p>
                  </a:txBody>
                  <a:tcPr/>
                </a:tc>
                <a:extLst>
                  <a:ext uri="{0D108BD9-81ED-4DB2-BD59-A6C34878D82A}">
                    <a16:rowId xmlns:a16="http://schemas.microsoft.com/office/drawing/2014/main" val="2132014170"/>
                  </a:ext>
                </a:extLst>
              </a:tr>
              <a:tr h="419100">
                <a:tc>
                  <a:txBody>
                    <a:bodyPr/>
                    <a:lstStyle/>
                    <a:p>
                      <a:r>
                        <a:rPr lang="en-US" sz="900" b="1" dirty="0"/>
                        <a:t>Deployment Options</a:t>
                      </a:r>
                    </a:p>
                  </a:txBody>
                  <a:tcPr/>
                </a:tc>
                <a:tc>
                  <a:txBody>
                    <a:bodyPr/>
                    <a:lstStyle/>
                    <a:p>
                      <a:r>
                        <a:rPr lang="en-US" sz="900" dirty="0"/>
                        <a:t>SaaS, On-premise, Multi-cloud</a:t>
                      </a:r>
                    </a:p>
                  </a:txBody>
                  <a:tcPr/>
                </a:tc>
                <a:tc>
                  <a:txBody>
                    <a:bodyPr/>
                    <a:lstStyle/>
                    <a:p>
                      <a:r>
                        <a:rPr lang="en-US" sz="900" dirty="0"/>
                        <a:t>On-premise</a:t>
                      </a:r>
                    </a:p>
                  </a:txBody>
                  <a:tcPr/>
                </a:tc>
                <a:tc>
                  <a:txBody>
                    <a:bodyPr/>
                    <a:lstStyle/>
                    <a:p>
                      <a:r>
                        <a:rPr lang="en-US" sz="900" dirty="0"/>
                        <a:t>On-premise, Multi-cloud</a:t>
                      </a:r>
                    </a:p>
                  </a:txBody>
                  <a:tcPr/>
                </a:tc>
                <a:tc>
                  <a:txBody>
                    <a:bodyPr/>
                    <a:lstStyle/>
                    <a:p>
                      <a:r>
                        <a:rPr lang="en-US" sz="900" dirty="0"/>
                        <a:t>SaaS</a:t>
                      </a:r>
                    </a:p>
                  </a:txBody>
                  <a:tcPr/>
                </a:tc>
                <a:tc>
                  <a:txBody>
                    <a:bodyPr/>
                    <a:lstStyle/>
                    <a:p>
                      <a:r>
                        <a:rPr lang="en-US" sz="900" dirty="0"/>
                        <a:t>SaaS, On-premise, Multi-cloud</a:t>
                      </a:r>
                    </a:p>
                  </a:txBody>
                  <a:tcPr/>
                </a:tc>
                <a:extLst>
                  <a:ext uri="{0D108BD9-81ED-4DB2-BD59-A6C34878D82A}">
                    <a16:rowId xmlns:a16="http://schemas.microsoft.com/office/drawing/2014/main" val="565042046"/>
                  </a:ext>
                </a:extLst>
              </a:tr>
              <a:tr h="419100">
                <a:tc>
                  <a:txBody>
                    <a:bodyPr/>
                    <a:lstStyle/>
                    <a:p>
                      <a:r>
                        <a:rPr lang="en-US" sz="900" b="1" dirty="0"/>
                        <a:t>DevOps ready for Cloud deployment</a:t>
                      </a:r>
                    </a:p>
                  </a:txBody>
                  <a:tcPr/>
                </a:tc>
                <a:tc>
                  <a:txBody>
                    <a:bodyPr/>
                    <a:lstStyle/>
                    <a:p>
                      <a:r>
                        <a:rPr lang="en-US" sz="900" dirty="0"/>
                        <a:t>Yes</a:t>
                      </a:r>
                    </a:p>
                  </a:txBody>
                  <a:tcPr/>
                </a:tc>
                <a:tc>
                  <a:txBody>
                    <a:bodyPr/>
                    <a:lstStyle/>
                    <a:p>
                      <a:r>
                        <a:rPr lang="en-US" sz="900" dirty="0"/>
                        <a:t>No</a:t>
                      </a:r>
                    </a:p>
                  </a:txBody>
                  <a:tcPr/>
                </a:tc>
                <a:tc>
                  <a:txBody>
                    <a:bodyPr/>
                    <a:lstStyle/>
                    <a:p>
                      <a:r>
                        <a:rPr lang="en-US" sz="900" dirty="0"/>
                        <a:t>Yes</a:t>
                      </a:r>
                    </a:p>
                  </a:txBody>
                  <a:tcPr/>
                </a:tc>
                <a:tc>
                  <a:txBody>
                    <a:bodyPr/>
                    <a:lstStyle/>
                    <a:p>
                      <a:r>
                        <a:rPr lang="en-US" sz="900" dirty="0"/>
                        <a:t>Not Applicable</a:t>
                      </a:r>
                    </a:p>
                  </a:txBody>
                  <a:tcPr/>
                </a:tc>
                <a:tc>
                  <a:txBody>
                    <a:bodyPr/>
                    <a:lstStyle/>
                    <a:p>
                      <a:r>
                        <a:rPr lang="en-US" sz="900" dirty="0"/>
                        <a:t>No</a:t>
                      </a:r>
                    </a:p>
                  </a:txBody>
                  <a:tcPr/>
                </a:tc>
                <a:extLst>
                  <a:ext uri="{0D108BD9-81ED-4DB2-BD59-A6C34878D82A}">
                    <a16:rowId xmlns:a16="http://schemas.microsoft.com/office/drawing/2014/main" val="2406363836"/>
                  </a:ext>
                </a:extLst>
              </a:tr>
              <a:tr h="419100">
                <a:tc>
                  <a:txBody>
                    <a:bodyPr/>
                    <a:lstStyle/>
                    <a:p>
                      <a:r>
                        <a:rPr lang="en-US" sz="900" b="1" dirty="0"/>
                        <a:t>Unified Platform</a:t>
                      </a:r>
                    </a:p>
                  </a:txBody>
                  <a:tcPr/>
                </a:tc>
                <a:tc>
                  <a:txBody>
                    <a:bodyPr/>
                    <a:lstStyle/>
                    <a:p>
                      <a:r>
                        <a:rPr lang="en-US" sz="900" dirty="0"/>
                        <a:t>Yes</a:t>
                      </a:r>
                    </a:p>
                  </a:txBody>
                  <a:tcPr/>
                </a:tc>
                <a:tc>
                  <a:txBody>
                    <a:bodyPr/>
                    <a:lstStyle/>
                    <a:p>
                      <a:r>
                        <a:rPr lang="en-US" sz="900" dirty="0"/>
                        <a:t>No – Collection of products</a:t>
                      </a:r>
                    </a:p>
                  </a:txBody>
                  <a:tcPr/>
                </a:tc>
                <a:tc>
                  <a:txBody>
                    <a:bodyPr/>
                    <a:lstStyle/>
                    <a:p>
                      <a:r>
                        <a:rPr lang="en-US" sz="900" dirty="0"/>
                        <a:t>No – Collection of products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Not Applicable</a:t>
                      </a:r>
                    </a:p>
                  </a:txBody>
                  <a:tcPr/>
                </a:tc>
                <a:tc>
                  <a:txBody>
                    <a:bodyPr/>
                    <a:lstStyle/>
                    <a:p>
                      <a:r>
                        <a:rPr lang="en-US" sz="900" dirty="0"/>
                        <a:t>Yes</a:t>
                      </a:r>
                    </a:p>
                  </a:txBody>
                  <a:tcPr/>
                </a:tc>
                <a:extLst>
                  <a:ext uri="{0D108BD9-81ED-4DB2-BD59-A6C34878D82A}">
                    <a16:rowId xmlns:a16="http://schemas.microsoft.com/office/drawing/2014/main" val="312605278"/>
                  </a:ext>
                </a:extLst>
              </a:tr>
              <a:tr h="419100">
                <a:tc>
                  <a:txBody>
                    <a:bodyPr/>
                    <a:lstStyle/>
                    <a:p>
                      <a:r>
                        <a:rPr lang="en-US" sz="900" b="1" dirty="0"/>
                        <a:t>Scalability</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Not Applicable</a:t>
                      </a:r>
                    </a:p>
                  </a:txBody>
                  <a:tcPr/>
                </a:tc>
                <a:tc>
                  <a:txBody>
                    <a:bodyPr/>
                    <a:lstStyle/>
                    <a:p>
                      <a:r>
                        <a:rPr lang="en-US" sz="900" dirty="0"/>
                        <a:t>Weak</a:t>
                      </a:r>
                    </a:p>
                  </a:txBody>
                  <a:tcPr/>
                </a:tc>
                <a:extLst>
                  <a:ext uri="{0D108BD9-81ED-4DB2-BD59-A6C34878D82A}">
                    <a16:rowId xmlns:a16="http://schemas.microsoft.com/office/drawing/2014/main" val="3951683737"/>
                  </a:ext>
                </a:extLst>
              </a:tr>
              <a:tr h="419100">
                <a:tc>
                  <a:txBody>
                    <a:bodyPr/>
                    <a:lstStyle/>
                    <a:p>
                      <a:r>
                        <a:rPr lang="en-US" sz="900" b="1" dirty="0"/>
                        <a:t>Identity Governance</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Neutral</a:t>
                      </a:r>
                    </a:p>
                  </a:txBody>
                  <a:tcPr/>
                </a:tc>
                <a:tc>
                  <a:txBody>
                    <a:bodyPr/>
                    <a:lstStyle/>
                    <a:p>
                      <a:r>
                        <a:rPr lang="en-US" sz="900" dirty="0"/>
                        <a:t>Weak (Requires partners solution)</a:t>
                      </a:r>
                    </a:p>
                  </a:txBody>
                  <a:tcPr/>
                </a:tc>
                <a:tc>
                  <a:txBody>
                    <a:bodyPr/>
                    <a:lstStyle/>
                    <a:p>
                      <a:r>
                        <a:rPr lang="en-US" sz="900" dirty="0"/>
                        <a:t>Strong</a:t>
                      </a:r>
                    </a:p>
                  </a:txBody>
                  <a:tcPr/>
                </a:tc>
                <a:extLst>
                  <a:ext uri="{0D108BD9-81ED-4DB2-BD59-A6C34878D82A}">
                    <a16:rowId xmlns:a16="http://schemas.microsoft.com/office/drawing/2014/main" val="3765502519"/>
                  </a:ext>
                </a:extLst>
              </a:tr>
              <a:tr h="419100">
                <a:tc>
                  <a:txBody>
                    <a:bodyPr/>
                    <a:lstStyle/>
                    <a:p>
                      <a:r>
                        <a:rPr lang="en-US" sz="900" b="1" dirty="0"/>
                        <a:t>Authentication,  MFA and Adaptive Authentication</a:t>
                      </a:r>
                    </a:p>
                  </a:txBody>
                  <a:tcPr/>
                </a:tc>
                <a:tc>
                  <a:txBody>
                    <a:bodyPr/>
                    <a:lstStyle/>
                    <a:p>
                      <a:r>
                        <a:rPr lang="en-US" sz="900" dirty="0"/>
                        <a:t>Strong</a:t>
                      </a:r>
                    </a:p>
                  </a:txBody>
                  <a:tcPr/>
                </a:tc>
                <a:tc>
                  <a:txBody>
                    <a:bodyPr/>
                    <a:lstStyle/>
                    <a:p>
                      <a:r>
                        <a:rPr lang="en-US" sz="900" dirty="0"/>
                        <a:t>Neutral</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Neutral</a:t>
                      </a:r>
                    </a:p>
                  </a:txBody>
                  <a:tcPr/>
                </a:tc>
                <a:extLst>
                  <a:ext uri="{0D108BD9-81ED-4DB2-BD59-A6C34878D82A}">
                    <a16:rowId xmlns:a16="http://schemas.microsoft.com/office/drawing/2014/main" val="513362090"/>
                  </a:ext>
                </a:extLst>
              </a:tr>
              <a:tr h="419100">
                <a:tc>
                  <a:txBody>
                    <a:bodyPr/>
                    <a:lstStyle/>
                    <a:p>
                      <a:r>
                        <a:rPr lang="en-US" sz="900" b="1" dirty="0"/>
                        <a:t>Single Sign On and Web Access Management</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Needs partner solution</a:t>
                      </a:r>
                    </a:p>
                  </a:txBody>
                  <a:tcPr/>
                </a:tc>
                <a:extLst>
                  <a:ext uri="{0D108BD9-81ED-4DB2-BD59-A6C34878D82A}">
                    <a16:rowId xmlns:a16="http://schemas.microsoft.com/office/drawing/2014/main" val="872557498"/>
                  </a:ext>
                </a:extLst>
              </a:tr>
              <a:tr h="419100">
                <a:tc>
                  <a:txBody>
                    <a:bodyPr/>
                    <a:lstStyle/>
                    <a:p>
                      <a:r>
                        <a:rPr lang="en-US" sz="900" b="1" dirty="0"/>
                        <a:t>Customer IAM</a:t>
                      </a:r>
                    </a:p>
                  </a:txBody>
                  <a:tcPr/>
                </a:tc>
                <a:tc>
                  <a:txBody>
                    <a:bodyPr/>
                    <a:lstStyle/>
                    <a:p>
                      <a:r>
                        <a:rPr lang="en-US" sz="900" dirty="0"/>
                        <a:t>Strong</a:t>
                      </a:r>
                    </a:p>
                  </a:txBody>
                  <a:tcPr/>
                </a:tc>
                <a:tc>
                  <a:txBody>
                    <a:bodyPr/>
                    <a:lstStyle/>
                    <a:p>
                      <a:r>
                        <a:rPr lang="en-US" sz="900" dirty="0"/>
                        <a:t>Neutral</a:t>
                      </a:r>
                    </a:p>
                  </a:txBody>
                  <a:tcPr/>
                </a:tc>
                <a:tc>
                  <a:txBody>
                    <a:bodyPr/>
                    <a:lstStyle/>
                    <a:p>
                      <a:r>
                        <a:rPr lang="en-US" sz="900" dirty="0"/>
                        <a:t>Strong</a:t>
                      </a:r>
                    </a:p>
                  </a:txBody>
                  <a:tcPr/>
                </a:tc>
                <a:tc>
                  <a:txBody>
                    <a:bodyPr/>
                    <a:lstStyle/>
                    <a:p>
                      <a:r>
                        <a:rPr lang="en-US" sz="900" dirty="0"/>
                        <a:t>Strong</a:t>
                      </a:r>
                    </a:p>
                  </a:txBody>
                  <a:tcPr/>
                </a:tc>
                <a:tc>
                  <a:txBody>
                    <a:bodyPr/>
                    <a:lstStyle/>
                    <a:p>
                      <a:r>
                        <a:rPr lang="en-US" sz="900" dirty="0"/>
                        <a:t>Needs partner solution</a:t>
                      </a:r>
                    </a:p>
                  </a:txBody>
                  <a:tcPr/>
                </a:tc>
                <a:extLst>
                  <a:ext uri="{0D108BD9-81ED-4DB2-BD59-A6C34878D82A}">
                    <a16:rowId xmlns:a16="http://schemas.microsoft.com/office/drawing/2014/main" val="1815652167"/>
                  </a:ext>
                </a:extLst>
              </a:tr>
              <a:tr h="419100">
                <a:tc>
                  <a:txBody>
                    <a:bodyPr/>
                    <a:lstStyle/>
                    <a:p>
                      <a:r>
                        <a:rPr lang="en-US" sz="900" b="1" dirty="0"/>
                        <a:t>REST API</a:t>
                      </a:r>
                    </a:p>
                  </a:txBody>
                  <a:tcPr/>
                </a:tc>
                <a:tc>
                  <a:txBody>
                    <a:bodyPr/>
                    <a:lstStyle/>
                    <a:p>
                      <a:r>
                        <a:rPr lang="en-US" sz="900" dirty="0"/>
                        <a:t>Strong</a:t>
                      </a:r>
                    </a:p>
                  </a:txBody>
                  <a:tcPr/>
                </a:tc>
                <a:tc>
                  <a:txBody>
                    <a:bodyPr/>
                    <a:lstStyle/>
                    <a:p>
                      <a:r>
                        <a:rPr lang="en-US" sz="900" dirty="0"/>
                        <a:t>Neutral</a:t>
                      </a:r>
                    </a:p>
                  </a:txBody>
                  <a:tcPr/>
                </a:tc>
                <a:tc>
                  <a:txBody>
                    <a:bodyPr/>
                    <a:lstStyle/>
                    <a:p>
                      <a:r>
                        <a:rPr lang="en-US" sz="900" dirty="0"/>
                        <a:t>Strong</a:t>
                      </a:r>
                    </a:p>
                  </a:txBody>
                  <a:tcPr/>
                </a:tc>
                <a:tc>
                  <a:txBody>
                    <a:bodyPr/>
                    <a:lstStyle/>
                    <a:p>
                      <a:r>
                        <a:rPr lang="en-US" sz="900" dirty="0"/>
                        <a:t>Neutral</a:t>
                      </a:r>
                    </a:p>
                  </a:txBody>
                  <a:tcPr/>
                </a:tc>
                <a:tc>
                  <a:txBody>
                    <a:bodyPr/>
                    <a:lstStyle/>
                    <a:p>
                      <a:r>
                        <a:rPr lang="en-US" sz="900" dirty="0"/>
                        <a:t>Neutral</a:t>
                      </a:r>
                    </a:p>
                  </a:txBody>
                  <a:tcPr/>
                </a:tc>
                <a:extLst>
                  <a:ext uri="{0D108BD9-81ED-4DB2-BD59-A6C34878D82A}">
                    <a16:rowId xmlns:a16="http://schemas.microsoft.com/office/drawing/2014/main" val="3163740367"/>
                  </a:ext>
                </a:extLst>
              </a:tr>
              <a:tr h="419100">
                <a:tc>
                  <a:txBody>
                    <a:bodyPr/>
                    <a:lstStyle/>
                    <a:p>
                      <a:r>
                        <a:rPr lang="en-US" sz="900" b="1" dirty="0"/>
                        <a:t>Price</a:t>
                      </a:r>
                    </a:p>
                  </a:txBody>
                  <a:tcPr/>
                </a:tc>
                <a:tc>
                  <a:txBody>
                    <a:bodyPr/>
                    <a:lstStyle/>
                    <a:p>
                      <a:r>
                        <a:rPr lang="en-US" sz="900" dirty="0"/>
                        <a:t>Neutral</a:t>
                      </a:r>
                    </a:p>
                  </a:txBody>
                  <a:tcPr/>
                </a:tc>
                <a:tc>
                  <a:txBody>
                    <a:bodyPr/>
                    <a:lstStyle/>
                    <a:p>
                      <a:r>
                        <a:rPr lang="en-US" sz="900" dirty="0"/>
                        <a:t>High</a:t>
                      </a:r>
                    </a:p>
                  </a:txBody>
                  <a:tcPr/>
                </a:tc>
                <a:tc>
                  <a:txBody>
                    <a:bodyPr/>
                    <a:lstStyle/>
                    <a:p>
                      <a:r>
                        <a:rPr lang="en-US" sz="900" dirty="0"/>
                        <a:t>High</a:t>
                      </a:r>
                    </a:p>
                  </a:txBody>
                  <a:tcPr/>
                </a:tc>
                <a:tc>
                  <a:txBody>
                    <a:bodyPr/>
                    <a:lstStyle/>
                    <a:p>
                      <a:r>
                        <a:rPr lang="en-US" sz="900" dirty="0"/>
                        <a:t>High</a:t>
                      </a:r>
                    </a:p>
                  </a:txBody>
                  <a:tcPr/>
                </a:tc>
                <a:tc>
                  <a:txBody>
                    <a:bodyPr/>
                    <a:lstStyle/>
                    <a:p>
                      <a:r>
                        <a:rPr lang="en-US" sz="900" dirty="0"/>
                        <a:t>High</a:t>
                      </a:r>
                    </a:p>
                  </a:txBody>
                  <a:tcPr/>
                </a:tc>
                <a:extLst>
                  <a:ext uri="{0D108BD9-81ED-4DB2-BD59-A6C34878D82A}">
                    <a16:rowId xmlns:a16="http://schemas.microsoft.com/office/drawing/2014/main" val="3342793497"/>
                  </a:ext>
                </a:extLst>
              </a:tr>
            </a:tbl>
          </a:graphicData>
        </a:graphic>
      </p:graphicFrame>
    </p:spTree>
    <p:extLst>
      <p:ext uri="{BB962C8B-B14F-4D97-AF65-F5344CB8AC3E}">
        <p14:creationId xmlns:p14="http://schemas.microsoft.com/office/powerpoint/2010/main" val="1927532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ell phone&#10;&#10;Description automatically generated">
            <a:extLst>
              <a:ext uri="{FF2B5EF4-FFF2-40B4-BE49-F238E27FC236}">
                <a16:creationId xmlns:a16="http://schemas.microsoft.com/office/drawing/2014/main" id="{F995D80C-C509-EF42-BC3C-FE7E77EE85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00" y="2743200"/>
            <a:ext cx="4938315" cy="3081774"/>
          </a:xfrm>
          <a:prstGeom prst="rect">
            <a:avLst/>
          </a:prstGeom>
        </p:spPr>
      </p:pic>
      <p:sp>
        <p:nvSpPr>
          <p:cNvPr id="2" name="Title 1"/>
          <p:cNvSpPr>
            <a:spLocks noGrp="1"/>
          </p:cNvSpPr>
          <p:nvPr>
            <p:ph type="title"/>
          </p:nvPr>
        </p:nvSpPr>
        <p:spPr/>
        <p:txBody>
          <a:bodyPr>
            <a:normAutofit/>
          </a:bodyPr>
          <a:lstStyle/>
          <a:p>
            <a:r>
              <a:rPr lang="en-US" dirty="0"/>
              <a:t>Case study: Enterprise IGA Deployment</a:t>
            </a:r>
          </a:p>
        </p:txBody>
      </p:sp>
      <p:sp>
        <p:nvSpPr>
          <p:cNvPr id="5" name="TextBox 4">
            <a:extLst>
              <a:ext uri="{FF2B5EF4-FFF2-40B4-BE49-F238E27FC236}">
                <a16:creationId xmlns:a16="http://schemas.microsoft.com/office/drawing/2014/main" id="{A657332D-029E-1A48-806D-83B876CFD6EF}"/>
              </a:ext>
            </a:extLst>
          </p:cNvPr>
          <p:cNvSpPr txBox="1"/>
          <p:nvPr/>
        </p:nvSpPr>
        <p:spPr>
          <a:xfrm>
            <a:off x="228600" y="1371600"/>
            <a:ext cx="5257800" cy="2185214"/>
          </a:xfrm>
          <a:prstGeom prst="rect">
            <a:avLst/>
          </a:prstGeom>
          <a:noFill/>
        </p:spPr>
        <p:txBody>
          <a:bodyPr wrap="square" rtlCol="0">
            <a:spAutoFit/>
          </a:bodyPr>
          <a:lstStyle/>
          <a:p>
            <a:pPr>
              <a:buNone/>
            </a:pPr>
            <a:r>
              <a:rPr lang="en-US" sz="1600" u="sng" dirty="0"/>
              <a:t>Customer Background</a:t>
            </a:r>
          </a:p>
          <a:p>
            <a:pPr>
              <a:buNone/>
            </a:pPr>
            <a:r>
              <a:rPr lang="en-US" sz="1000" b="1" dirty="0"/>
              <a:t>Industry: 	        </a:t>
            </a:r>
            <a:r>
              <a:rPr lang="en-US" sz="1000" dirty="0"/>
              <a:t>Energy</a:t>
            </a:r>
          </a:p>
          <a:p>
            <a:pPr>
              <a:buNone/>
            </a:pPr>
            <a:r>
              <a:rPr lang="en-US" sz="1000" b="1" dirty="0"/>
              <a:t>User population:     </a:t>
            </a:r>
            <a:r>
              <a:rPr lang="en-US" sz="1000" dirty="0"/>
              <a:t>45,000 internal employees and contractors</a:t>
            </a:r>
          </a:p>
          <a:p>
            <a:pPr>
              <a:buNone/>
            </a:pPr>
            <a:r>
              <a:rPr lang="en-US" sz="1000" b="1" dirty="0"/>
              <a:t>Type of deployment</a:t>
            </a:r>
            <a:r>
              <a:rPr lang="en-US" sz="1000" dirty="0"/>
              <a:t>: On-premise in the customers datacenter</a:t>
            </a:r>
          </a:p>
          <a:p>
            <a:pPr>
              <a:buNone/>
            </a:pPr>
            <a:r>
              <a:rPr lang="en-US" sz="1000" b="1" dirty="0"/>
              <a:t>Challenge</a:t>
            </a:r>
            <a:r>
              <a:rPr lang="en-US" sz="1000" dirty="0"/>
              <a:t>: Provide an Identity Governance platform which will deliver:</a:t>
            </a:r>
          </a:p>
          <a:p>
            <a:pPr marL="228600" lvl="0" indent="-228600">
              <a:buFont typeface="+mj-lt"/>
              <a:buAutoNum type="arabicPeriod"/>
            </a:pPr>
            <a:r>
              <a:rPr lang="en-US" sz="1000" dirty="0"/>
              <a:t>Automated user life cycle management for employees and contractors.</a:t>
            </a:r>
          </a:p>
          <a:p>
            <a:pPr marL="685800" lvl="1" indent="-228600"/>
            <a:r>
              <a:rPr lang="en-US" sz="1000" dirty="0"/>
              <a:t>Integrate with workflow for position changes and terminations </a:t>
            </a:r>
          </a:p>
          <a:p>
            <a:pPr marL="228600" lvl="0" indent="-228600">
              <a:buFont typeface="+mj-lt"/>
              <a:buAutoNum type="arabicPeriod"/>
            </a:pPr>
            <a:r>
              <a:rPr lang="en-US" sz="1000" dirty="0"/>
              <a:t>Integrate with SAP HR and Oracle EBS as authoritative sources.</a:t>
            </a:r>
          </a:p>
          <a:p>
            <a:pPr marL="228600" lvl="0" indent="-228600">
              <a:buFont typeface="+mj-lt"/>
              <a:buAutoNum type="arabicPeriod"/>
            </a:pPr>
            <a:r>
              <a:rPr lang="en-US" sz="1000" dirty="0"/>
              <a:t>Self-service password reset for all users</a:t>
            </a:r>
          </a:p>
          <a:p>
            <a:pPr marL="228600" lvl="0" indent="-228600">
              <a:buFont typeface="+mj-lt"/>
              <a:buAutoNum type="arabicPeriod"/>
            </a:pPr>
            <a:r>
              <a:rPr lang="en-US" sz="1000" dirty="0"/>
              <a:t>Service catalog driven request approval to manage all access</a:t>
            </a:r>
          </a:p>
          <a:p>
            <a:pPr>
              <a:buNone/>
            </a:pPr>
            <a:endParaRPr lang="en-US" sz="1000" dirty="0"/>
          </a:p>
        </p:txBody>
      </p:sp>
      <p:sp>
        <p:nvSpPr>
          <p:cNvPr id="6" name="TextBox 5">
            <a:extLst>
              <a:ext uri="{FF2B5EF4-FFF2-40B4-BE49-F238E27FC236}">
                <a16:creationId xmlns:a16="http://schemas.microsoft.com/office/drawing/2014/main" id="{12F01440-9EB6-2B4A-B3B4-DDD650E8D9AD}"/>
              </a:ext>
            </a:extLst>
          </p:cNvPr>
          <p:cNvSpPr txBox="1"/>
          <p:nvPr/>
        </p:nvSpPr>
        <p:spPr>
          <a:xfrm>
            <a:off x="152400" y="3886200"/>
            <a:ext cx="5638800" cy="2092881"/>
          </a:xfrm>
          <a:prstGeom prst="rect">
            <a:avLst/>
          </a:prstGeom>
          <a:noFill/>
        </p:spPr>
        <p:txBody>
          <a:bodyPr wrap="square" rtlCol="0">
            <a:spAutoFit/>
          </a:bodyPr>
          <a:lstStyle/>
          <a:p>
            <a:pPr>
              <a:buNone/>
            </a:pPr>
            <a:r>
              <a:rPr lang="en-US" sz="1600" u="sng" dirty="0"/>
              <a:t>Solution</a:t>
            </a:r>
          </a:p>
          <a:p>
            <a:pPr>
              <a:buNone/>
            </a:pPr>
            <a:r>
              <a:rPr lang="en-US" sz="1000" dirty="0"/>
              <a:t>OpenIAM provided the identity governance solution which was deployed at the customer’s datacenter                                                                                                                                                                                                                                                                                                                                                                                                                                                                                                   </a:t>
            </a:r>
          </a:p>
          <a:p>
            <a:pPr marL="228600" indent="-228600">
              <a:buFont typeface="+mj-lt"/>
              <a:buAutoNum type="arabicPeriod"/>
            </a:pPr>
            <a:r>
              <a:rPr lang="en-US" sz="1000" dirty="0"/>
              <a:t>Configured active synchronization with SAP HR for employee information and Oracle EBS for business specific entitlement which are made available to end users through the Service catalog.</a:t>
            </a:r>
          </a:p>
          <a:p>
            <a:pPr marL="228600" indent="-228600">
              <a:buFont typeface="+mj-lt"/>
              <a:buAutoNum type="arabicPeriod"/>
            </a:pPr>
            <a:r>
              <a:rPr lang="en-US" sz="1000" dirty="0"/>
              <a:t>Access model defining job profiles roles and application level entitlements</a:t>
            </a:r>
          </a:p>
          <a:p>
            <a:pPr marL="228600" indent="-228600">
              <a:buFont typeface="+mj-lt"/>
              <a:buAutoNum type="arabicPeriod"/>
            </a:pPr>
            <a:r>
              <a:rPr lang="en-US" sz="1000" dirty="0"/>
              <a:t>Configure connector to systems such as Active directory, Oracle EBS, </a:t>
            </a:r>
            <a:r>
              <a:rPr lang="en-US" sz="1000" dirty="0" err="1"/>
              <a:t>etc</a:t>
            </a:r>
            <a:endParaRPr lang="en-US" sz="1000" dirty="0"/>
          </a:p>
          <a:p>
            <a:pPr marL="228600" indent="-228600">
              <a:buFont typeface="+mj-lt"/>
              <a:buAutoNum type="arabicPeriod"/>
            </a:pPr>
            <a:r>
              <a:rPr lang="en-US" sz="1000" dirty="0"/>
              <a:t>Implement workflows for request/approval, joiners, position changes, terminations</a:t>
            </a:r>
          </a:p>
          <a:p>
            <a:pPr marL="228600" indent="-228600">
              <a:buFont typeface="+mj-lt"/>
              <a:buAutoNum type="arabicPeriod"/>
            </a:pPr>
            <a:r>
              <a:rPr lang="en-US" sz="1000" dirty="0"/>
              <a:t>Configure reporting to audit and compliance requirements</a:t>
            </a:r>
          </a:p>
          <a:p>
            <a:pPr>
              <a:buNone/>
            </a:pPr>
            <a:endParaRPr lang="en-US" sz="1000" dirty="0"/>
          </a:p>
        </p:txBody>
      </p:sp>
    </p:spTree>
    <p:extLst>
      <p:ext uri="{BB962C8B-B14F-4D97-AF65-F5344CB8AC3E}">
        <p14:creationId xmlns:p14="http://schemas.microsoft.com/office/powerpoint/2010/main" val="33489963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 Study: IDaaS Deployment</a:t>
            </a:r>
          </a:p>
        </p:txBody>
      </p:sp>
      <p:pic>
        <p:nvPicPr>
          <p:cNvPr id="5" name="Picture 4" descr="A screenshot of a cell phone&#10;&#10;Description automatically generated">
            <a:extLst>
              <a:ext uri="{FF2B5EF4-FFF2-40B4-BE49-F238E27FC236}">
                <a16:creationId xmlns:a16="http://schemas.microsoft.com/office/drawing/2014/main" id="{FAC8C417-BC16-7640-B17D-4A43C663C5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8303" y="2438400"/>
            <a:ext cx="5105400" cy="3162567"/>
          </a:xfrm>
          <a:prstGeom prst="rect">
            <a:avLst/>
          </a:prstGeom>
        </p:spPr>
      </p:pic>
      <p:sp>
        <p:nvSpPr>
          <p:cNvPr id="6" name="TextBox 5">
            <a:extLst>
              <a:ext uri="{FF2B5EF4-FFF2-40B4-BE49-F238E27FC236}">
                <a16:creationId xmlns:a16="http://schemas.microsoft.com/office/drawing/2014/main" id="{D89A2447-5293-1E46-B41A-88AA03A35E1F}"/>
              </a:ext>
            </a:extLst>
          </p:cNvPr>
          <p:cNvSpPr txBox="1"/>
          <p:nvPr/>
        </p:nvSpPr>
        <p:spPr>
          <a:xfrm>
            <a:off x="228600" y="1371600"/>
            <a:ext cx="5257800" cy="2554545"/>
          </a:xfrm>
          <a:prstGeom prst="rect">
            <a:avLst/>
          </a:prstGeom>
          <a:noFill/>
        </p:spPr>
        <p:txBody>
          <a:bodyPr wrap="square" rtlCol="0">
            <a:spAutoFit/>
          </a:bodyPr>
          <a:lstStyle/>
          <a:p>
            <a:pPr>
              <a:buNone/>
            </a:pPr>
            <a:r>
              <a:rPr lang="en-US" sz="1600" u="sng" dirty="0"/>
              <a:t>Customer Background</a:t>
            </a:r>
          </a:p>
          <a:p>
            <a:pPr>
              <a:buNone/>
            </a:pPr>
            <a:r>
              <a:rPr lang="en-US" sz="1000" b="1" dirty="0"/>
              <a:t>Industry: 	        </a:t>
            </a:r>
            <a:r>
              <a:rPr lang="en-US" sz="1000" dirty="0"/>
              <a:t>Manufacturing</a:t>
            </a:r>
          </a:p>
          <a:p>
            <a:pPr>
              <a:buNone/>
            </a:pPr>
            <a:r>
              <a:rPr lang="en-US" sz="1000" b="1" dirty="0"/>
              <a:t>User population:     </a:t>
            </a:r>
            <a:r>
              <a:rPr lang="en-US" sz="1000" dirty="0"/>
              <a:t>5,000 internal users and 5,000 external users</a:t>
            </a:r>
          </a:p>
          <a:p>
            <a:pPr>
              <a:buNone/>
            </a:pPr>
            <a:r>
              <a:rPr lang="en-US" sz="1000" b="1" dirty="0"/>
              <a:t>Type of deployment</a:t>
            </a:r>
            <a:r>
              <a:rPr lang="en-US" sz="1000" dirty="0"/>
              <a:t>: </a:t>
            </a:r>
            <a:r>
              <a:rPr lang="en-US" sz="1000" dirty="0" err="1"/>
              <a:t>IdaaS</a:t>
            </a:r>
            <a:r>
              <a:rPr lang="en-US" sz="1000" dirty="0"/>
              <a:t> with integration to on-premise and cloud applications</a:t>
            </a:r>
          </a:p>
          <a:p>
            <a:pPr>
              <a:buNone/>
            </a:pPr>
            <a:r>
              <a:rPr lang="en-US" sz="1000" b="1" dirty="0"/>
              <a:t>Challenge</a:t>
            </a:r>
            <a:r>
              <a:rPr lang="en-US" sz="1000" dirty="0"/>
              <a:t>: Provide a unified IAM platform which will deliver:</a:t>
            </a:r>
          </a:p>
          <a:p>
            <a:pPr marL="228600" lvl="0" indent="-228600">
              <a:buFont typeface="+mj-lt"/>
              <a:buAutoNum type="arabicPeriod"/>
            </a:pPr>
            <a:r>
              <a:rPr lang="en-US" sz="1000" dirty="0"/>
              <a:t>Support both employees, customers and vendors</a:t>
            </a:r>
          </a:p>
          <a:p>
            <a:pPr marL="228600" lvl="0" indent="-228600">
              <a:buFont typeface="+mj-lt"/>
              <a:buAutoNum type="arabicPeriod"/>
            </a:pPr>
            <a:r>
              <a:rPr lang="en-US" sz="1000" dirty="0"/>
              <a:t>Automated user life cycle management for employees with Workday integration</a:t>
            </a:r>
          </a:p>
          <a:p>
            <a:pPr marL="228600" lvl="0" indent="-228600">
              <a:buFont typeface="+mj-lt"/>
              <a:buAutoNum type="arabicPeriod"/>
            </a:pPr>
            <a:r>
              <a:rPr lang="en-US" sz="1000" dirty="0"/>
              <a:t>Self-registration with validation for Vendors and Customers</a:t>
            </a:r>
          </a:p>
          <a:p>
            <a:pPr marL="228600" lvl="0" indent="-228600">
              <a:buFont typeface="+mj-lt"/>
              <a:buAutoNum type="arabicPeriod"/>
            </a:pPr>
            <a:r>
              <a:rPr lang="en-US" sz="1000" dirty="0"/>
              <a:t>Single sign on (SSO) to business applications</a:t>
            </a:r>
          </a:p>
          <a:p>
            <a:pPr marL="228600" lvl="0" indent="-228600">
              <a:buFont typeface="+mj-lt"/>
              <a:buAutoNum type="arabicPeriod"/>
            </a:pPr>
            <a:r>
              <a:rPr lang="en-US" sz="1000" dirty="0"/>
              <a:t>MFA for improved security</a:t>
            </a:r>
          </a:p>
          <a:p>
            <a:pPr marL="228600" lvl="0" indent="-228600">
              <a:buFont typeface="+mj-lt"/>
              <a:buAutoNum type="arabicPeriod"/>
            </a:pPr>
            <a:r>
              <a:rPr lang="en-US" sz="1000" dirty="0"/>
              <a:t>Self-service password reset for all users</a:t>
            </a:r>
          </a:p>
          <a:p>
            <a:pPr marL="228600" lvl="0" indent="-228600">
              <a:buFont typeface="+mj-lt"/>
              <a:buAutoNum type="arabicPeriod"/>
            </a:pPr>
            <a:r>
              <a:rPr lang="en-US" sz="1000" dirty="0"/>
              <a:t>Workflow based request approval functionality for employees</a:t>
            </a:r>
          </a:p>
          <a:p>
            <a:pPr>
              <a:buNone/>
            </a:pPr>
            <a:endParaRPr lang="en-US" sz="1000" dirty="0"/>
          </a:p>
        </p:txBody>
      </p:sp>
      <p:sp>
        <p:nvSpPr>
          <p:cNvPr id="7" name="TextBox 6">
            <a:extLst>
              <a:ext uri="{FF2B5EF4-FFF2-40B4-BE49-F238E27FC236}">
                <a16:creationId xmlns:a16="http://schemas.microsoft.com/office/drawing/2014/main" id="{FE49CD62-4088-A742-909E-E2DB0DD5946C}"/>
              </a:ext>
            </a:extLst>
          </p:cNvPr>
          <p:cNvSpPr txBox="1"/>
          <p:nvPr/>
        </p:nvSpPr>
        <p:spPr>
          <a:xfrm>
            <a:off x="228600" y="4086448"/>
            <a:ext cx="5638800" cy="3016210"/>
          </a:xfrm>
          <a:prstGeom prst="rect">
            <a:avLst/>
          </a:prstGeom>
          <a:noFill/>
        </p:spPr>
        <p:txBody>
          <a:bodyPr wrap="square" rtlCol="0">
            <a:spAutoFit/>
          </a:bodyPr>
          <a:lstStyle/>
          <a:p>
            <a:pPr>
              <a:buNone/>
            </a:pPr>
            <a:r>
              <a:rPr lang="en-US" sz="1600" u="sng" dirty="0"/>
              <a:t>Solution</a:t>
            </a:r>
          </a:p>
          <a:p>
            <a:pPr>
              <a:buNone/>
            </a:pPr>
            <a:r>
              <a:rPr lang="en-US" sz="1000" dirty="0"/>
              <a:t>OpenIAM provided a unified platform consisting of Identity Governance, Web Access Management, Customer IAM and MFA, delivered as an IDaaS.</a:t>
            </a:r>
          </a:p>
          <a:p>
            <a:pPr marL="228600" indent="-228600">
              <a:buFont typeface="+mj-lt"/>
              <a:buAutoNum type="arabicPeriod"/>
            </a:pPr>
            <a:r>
              <a:rPr lang="en-US" sz="1000" dirty="0"/>
              <a:t>Integration with Workday allows automated life cycle use cases for joiners, movers, leavers</a:t>
            </a:r>
          </a:p>
          <a:p>
            <a:pPr marL="228600" indent="-228600">
              <a:buFont typeface="+mj-lt"/>
              <a:buAutoNum type="arabicPeriod"/>
            </a:pPr>
            <a:r>
              <a:rPr lang="en-US" sz="1000" dirty="0"/>
              <a:t>Access model defining job profiles roles and application level entitlements</a:t>
            </a:r>
          </a:p>
          <a:p>
            <a:pPr marL="228600" indent="-228600">
              <a:buFont typeface="+mj-lt"/>
              <a:buAutoNum type="arabicPeriod"/>
            </a:pPr>
            <a:r>
              <a:rPr lang="en-US" sz="1000" dirty="0"/>
              <a:t>VPN from cloud to on-premise with on-premise connector VM to allow communication with on-prem systems.</a:t>
            </a:r>
          </a:p>
          <a:p>
            <a:pPr marL="228600" indent="-228600">
              <a:buFont typeface="+mj-lt"/>
              <a:buAutoNum type="arabicPeriod"/>
            </a:pPr>
            <a:r>
              <a:rPr lang="en-US" sz="1000" dirty="0"/>
              <a:t>Enable MFA with Push notification and Adaptive authentication to enforce security rules</a:t>
            </a:r>
          </a:p>
          <a:p>
            <a:pPr marL="228600" indent="-228600">
              <a:buFont typeface="+mj-lt"/>
              <a:buAutoNum type="arabicPeriod"/>
            </a:pPr>
            <a:r>
              <a:rPr lang="en-US" sz="1000" dirty="0"/>
              <a:t>Configured SSO to both cloud and on-premise applications</a:t>
            </a:r>
          </a:p>
          <a:p>
            <a:pPr marL="228600" indent="-228600">
              <a:buFont typeface="+mj-lt"/>
              <a:buAutoNum type="arabicPeriod"/>
            </a:pPr>
            <a:r>
              <a:rPr lang="en-US" sz="1000" dirty="0"/>
              <a:t>Self-service portal supports password reset, request approval and SSO to business applications</a:t>
            </a:r>
          </a:p>
          <a:p>
            <a:pPr marL="171450" indent="-171450"/>
            <a:endParaRPr lang="en-US" sz="1000" dirty="0"/>
          </a:p>
          <a:p>
            <a:pPr marL="171450" indent="-171450"/>
            <a:endParaRPr lang="en-US" sz="1000" dirty="0"/>
          </a:p>
          <a:p>
            <a:pPr marL="628650" lvl="1" indent="-171450"/>
            <a:endParaRPr lang="en-US" sz="1000" dirty="0"/>
          </a:p>
          <a:p>
            <a:pPr marL="171450" indent="-171450"/>
            <a:endParaRPr lang="en-US" sz="1000" dirty="0"/>
          </a:p>
          <a:p>
            <a:pPr>
              <a:buNone/>
            </a:pPr>
            <a:r>
              <a:rPr lang="en-US" sz="1000" dirty="0"/>
              <a:t> </a:t>
            </a:r>
          </a:p>
        </p:txBody>
      </p:sp>
    </p:spTree>
    <p:extLst>
      <p:ext uri="{BB962C8B-B14F-4D97-AF65-F5344CB8AC3E}">
        <p14:creationId xmlns:p14="http://schemas.microsoft.com/office/powerpoint/2010/main" val="703568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Case Study: Customer IAM (CIAM)</a:t>
            </a:r>
          </a:p>
        </p:txBody>
      </p:sp>
      <p:pic>
        <p:nvPicPr>
          <p:cNvPr id="4" name="Picture 3" descr="A screenshot of a cell phone&#10;&#10;Description automatically generated">
            <a:extLst>
              <a:ext uri="{FF2B5EF4-FFF2-40B4-BE49-F238E27FC236}">
                <a16:creationId xmlns:a16="http://schemas.microsoft.com/office/drawing/2014/main" id="{DDA24DC4-245C-C643-927D-EEB301B1B4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2213981"/>
            <a:ext cx="4648200" cy="2112818"/>
          </a:xfrm>
          <a:prstGeom prst="rect">
            <a:avLst/>
          </a:prstGeom>
        </p:spPr>
      </p:pic>
      <p:sp>
        <p:nvSpPr>
          <p:cNvPr id="5" name="TextBox 4">
            <a:extLst>
              <a:ext uri="{FF2B5EF4-FFF2-40B4-BE49-F238E27FC236}">
                <a16:creationId xmlns:a16="http://schemas.microsoft.com/office/drawing/2014/main" id="{C468F9BB-AB20-1341-A0ED-1C67DB6C9CEC}"/>
              </a:ext>
            </a:extLst>
          </p:cNvPr>
          <p:cNvSpPr txBox="1"/>
          <p:nvPr/>
        </p:nvSpPr>
        <p:spPr>
          <a:xfrm>
            <a:off x="228600" y="1371600"/>
            <a:ext cx="5257800" cy="1631216"/>
          </a:xfrm>
          <a:prstGeom prst="rect">
            <a:avLst/>
          </a:prstGeom>
          <a:noFill/>
        </p:spPr>
        <p:txBody>
          <a:bodyPr wrap="square" rtlCol="0">
            <a:spAutoFit/>
          </a:bodyPr>
          <a:lstStyle/>
          <a:p>
            <a:pPr>
              <a:buNone/>
            </a:pPr>
            <a:r>
              <a:rPr lang="en-US" sz="1600" u="sng" dirty="0"/>
              <a:t>Customer Background</a:t>
            </a:r>
          </a:p>
          <a:p>
            <a:pPr>
              <a:buNone/>
            </a:pPr>
            <a:r>
              <a:rPr lang="en-US" sz="1000" b="1" dirty="0"/>
              <a:t>Industry: 	        </a:t>
            </a:r>
            <a:r>
              <a:rPr lang="en-US" sz="1000" dirty="0"/>
              <a:t>Financial services</a:t>
            </a:r>
          </a:p>
          <a:p>
            <a:pPr>
              <a:buNone/>
            </a:pPr>
            <a:r>
              <a:rPr lang="en-US" sz="1000" b="1" dirty="0"/>
              <a:t>User population:     </a:t>
            </a:r>
            <a:r>
              <a:rPr lang="en-US" sz="1000" dirty="0"/>
              <a:t>10,000+ external users</a:t>
            </a:r>
          </a:p>
          <a:p>
            <a:pPr>
              <a:buNone/>
            </a:pPr>
            <a:r>
              <a:rPr lang="en-US" sz="1000" b="1" dirty="0"/>
              <a:t>Type of deployment</a:t>
            </a:r>
            <a:r>
              <a:rPr lang="en-US" sz="1000" dirty="0"/>
              <a:t>: On-premise in the customers own cloud environment</a:t>
            </a:r>
          </a:p>
          <a:p>
            <a:pPr>
              <a:buNone/>
            </a:pPr>
            <a:r>
              <a:rPr lang="en-US" sz="1000" b="1" dirty="0"/>
              <a:t>Challenge</a:t>
            </a:r>
            <a:r>
              <a:rPr lang="en-US" sz="1000" dirty="0"/>
              <a:t>: Provide a Customer IAM (CIAM) solution which provides the following:</a:t>
            </a:r>
          </a:p>
          <a:p>
            <a:pPr marL="228600" lvl="0" indent="-228600">
              <a:buFont typeface="+mj-lt"/>
              <a:buAutoNum type="arabicPeriod"/>
            </a:pPr>
            <a:r>
              <a:rPr lang="en-US" sz="1000" dirty="0"/>
              <a:t>Supports external customers</a:t>
            </a:r>
          </a:p>
          <a:p>
            <a:pPr marL="228600" lvl="0" indent="-228600">
              <a:buFont typeface="+mj-lt"/>
              <a:buAutoNum type="arabicPeriod"/>
            </a:pPr>
            <a:r>
              <a:rPr lang="en-US" sz="1000" dirty="0"/>
              <a:t>Authentication with SMS or e-mail based OTP</a:t>
            </a:r>
          </a:p>
          <a:p>
            <a:pPr marL="228600" lvl="0" indent="-228600">
              <a:buFont typeface="+mj-lt"/>
              <a:buAutoNum type="arabicPeriod"/>
            </a:pPr>
            <a:r>
              <a:rPr lang="en-US" sz="1000" dirty="0"/>
              <a:t>Single sign on (SSO) to business applications</a:t>
            </a:r>
          </a:p>
        </p:txBody>
      </p:sp>
      <p:sp>
        <p:nvSpPr>
          <p:cNvPr id="6" name="TextBox 5">
            <a:extLst>
              <a:ext uri="{FF2B5EF4-FFF2-40B4-BE49-F238E27FC236}">
                <a16:creationId xmlns:a16="http://schemas.microsoft.com/office/drawing/2014/main" id="{74A6C8EB-329E-9C4D-8A99-A9E3EDDF9888}"/>
              </a:ext>
            </a:extLst>
          </p:cNvPr>
          <p:cNvSpPr txBox="1"/>
          <p:nvPr/>
        </p:nvSpPr>
        <p:spPr>
          <a:xfrm>
            <a:off x="301752" y="4038600"/>
            <a:ext cx="5488459" cy="1785104"/>
          </a:xfrm>
          <a:prstGeom prst="rect">
            <a:avLst/>
          </a:prstGeom>
          <a:noFill/>
        </p:spPr>
        <p:txBody>
          <a:bodyPr wrap="square" rtlCol="0">
            <a:spAutoFit/>
          </a:bodyPr>
          <a:lstStyle/>
          <a:p>
            <a:pPr>
              <a:buNone/>
            </a:pPr>
            <a:r>
              <a:rPr lang="en-US" sz="1600" u="sng" dirty="0"/>
              <a:t>Solution</a:t>
            </a:r>
          </a:p>
          <a:p>
            <a:pPr>
              <a:buNone/>
            </a:pPr>
            <a:r>
              <a:rPr lang="en-US" sz="1000" dirty="0"/>
              <a:t>OpenIAM provided the CIAM platform which the customer deployed in their cloud environment.</a:t>
            </a:r>
          </a:p>
          <a:p>
            <a:pPr marL="171450" indent="-171450"/>
            <a:r>
              <a:rPr lang="en-US" sz="1000" dirty="0"/>
              <a:t>OpenIAM synchronization functionality was used to migrate existing users and their privileges</a:t>
            </a:r>
          </a:p>
          <a:p>
            <a:pPr marL="171450" indent="-171450"/>
            <a:r>
              <a:rPr lang="en-US" sz="1000" dirty="0"/>
              <a:t>Access control model was defined to model business and application level roles</a:t>
            </a:r>
          </a:p>
          <a:p>
            <a:pPr marL="171450" indent="-171450"/>
            <a:r>
              <a:rPr lang="en-US" sz="1000" dirty="0"/>
              <a:t>Implemented strong authentication rules to enable multifactor authentication (MFA)</a:t>
            </a:r>
          </a:p>
          <a:p>
            <a:pPr marL="171450" indent="-171450"/>
            <a:r>
              <a:rPr lang="en-US" sz="1000" dirty="0"/>
              <a:t>Configured SSO to business applications</a:t>
            </a:r>
          </a:p>
          <a:p>
            <a:pPr marL="171450" indent="-171450"/>
            <a:r>
              <a:rPr lang="en-US" sz="1000" dirty="0"/>
              <a:t>Self-service portal provided password reset and SSO to business applications</a:t>
            </a:r>
          </a:p>
          <a:p>
            <a:pPr>
              <a:buNone/>
            </a:pPr>
            <a:r>
              <a:rPr lang="en-US" sz="1000" dirty="0"/>
              <a:t> </a:t>
            </a:r>
          </a:p>
        </p:txBody>
      </p:sp>
    </p:spTree>
    <p:extLst>
      <p:ext uri="{BB962C8B-B14F-4D97-AF65-F5344CB8AC3E}">
        <p14:creationId xmlns:p14="http://schemas.microsoft.com/office/powerpoint/2010/main" val="1409001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Agenda</a:t>
            </a:r>
          </a:p>
        </p:txBody>
      </p:sp>
      <p:sp>
        <p:nvSpPr>
          <p:cNvPr id="3" name="TextBox 2"/>
          <p:cNvSpPr txBox="1"/>
          <p:nvPr/>
        </p:nvSpPr>
        <p:spPr>
          <a:xfrm>
            <a:off x="152401" y="1447800"/>
            <a:ext cx="8915400" cy="1932837"/>
          </a:xfrm>
          <a:prstGeom prst="rect">
            <a:avLst/>
          </a:prstGeom>
          <a:noFill/>
        </p:spPr>
        <p:txBody>
          <a:bodyPr wrap="square" rtlCol="0">
            <a:spAutoFit/>
          </a:bodyPr>
          <a:lstStyle/>
          <a:p>
            <a:pPr marL="457200" indent="-457200"/>
            <a:r>
              <a:rPr lang="en-US" dirty="0"/>
              <a:t>Company background</a:t>
            </a:r>
          </a:p>
          <a:p>
            <a:pPr marL="457200" indent="-457200"/>
            <a:r>
              <a:rPr lang="en-US" dirty="0"/>
              <a:t>Solution overview</a:t>
            </a:r>
          </a:p>
          <a:p>
            <a:pPr marL="457200" indent="-457200"/>
            <a:r>
              <a:rPr lang="en-US"/>
              <a:t>Success stories</a:t>
            </a:r>
          </a:p>
          <a:p>
            <a:pPr marL="457200" indent="-457200"/>
            <a:r>
              <a:rPr lang="en-US"/>
              <a:t>Solution </a:t>
            </a:r>
            <a:r>
              <a:rPr lang="en-US" dirty="0"/>
              <a:t>Architecture</a:t>
            </a:r>
          </a:p>
        </p:txBody>
      </p:sp>
    </p:spTree>
    <p:extLst>
      <p:ext uri="{BB962C8B-B14F-4D97-AF65-F5344CB8AC3E}">
        <p14:creationId xmlns:p14="http://schemas.microsoft.com/office/powerpoint/2010/main" val="3091006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Thank you!</a:t>
            </a:r>
          </a:p>
        </p:txBody>
      </p:sp>
      <p:pic>
        <p:nvPicPr>
          <p:cNvPr id="4" name="Picture 3" descr="logo.png"/>
          <p:cNvPicPr>
            <a:picLocks noChangeAspect="1"/>
          </p:cNvPicPr>
          <p:nvPr/>
        </p:nvPicPr>
        <p:blipFill>
          <a:blip r:embed="rId2" cstate="print"/>
          <a:stretch>
            <a:fillRect/>
          </a:stretch>
        </p:blipFill>
        <p:spPr>
          <a:xfrm>
            <a:off x="914400" y="4953000"/>
            <a:ext cx="2386589" cy="87782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About OpenIAM </a:t>
            </a:r>
          </a:p>
        </p:txBody>
      </p:sp>
      <p:sp>
        <p:nvSpPr>
          <p:cNvPr id="3" name="TextBox 2"/>
          <p:cNvSpPr txBox="1"/>
          <p:nvPr/>
        </p:nvSpPr>
        <p:spPr>
          <a:xfrm>
            <a:off x="152401" y="1447800"/>
            <a:ext cx="8915400" cy="3157788"/>
          </a:xfrm>
          <a:prstGeom prst="rect">
            <a:avLst/>
          </a:prstGeom>
          <a:noFill/>
        </p:spPr>
        <p:txBody>
          <a:bodyPr wrap="square" rtlCol="0">
            <a:spAutoFit/>
          </a:bodyPr>
          <a:lstStyle/>
          <a:p>
            <a:pPr>
              <a:buNone/>
            </a:pPr>
            <a:r>
              <a:rPr lang="en-US" sz="2000" dirty="0">
                <a:latin typeface="+mn-lt"/>
              </a:rPr>
              <a:t>OpenIAM was founded in the United States in 2008  </a:t>
            </a:r>
          </a:p>
          <a:p>
            <a:pPr marL="457200" indent="-457200"/>
            <a:r>
              <a:rPr lang="en-US" sz="1800" dirty="0">
                <a:latin typeface="+mn-lt"/>
              </a:rPr>
              <a:t>Self-funded, organically growing and profitable </a:t>
            </a:r>
          </a:p>
          <a:p>
            <a:pPr marL="457200" indent="-457200"/>
            <a:r>
              <a:rPr lang="en-US" sz="1800" dirty="0">
                <a:latin typeface="+mn-lt"/>
              </a:rPr>
              <a:t>Feature complete next-gen IAM platform</a:t>
            </a:r>
          </a:p>
          <a:p>
            <a:pPr marL="914400" lvl="1" indent="-457200"/>
            <a:r>
              <a:rPr lang="en-US" sz="1800" dirty="0">
                <a:latin typeface="+mn-lt"/>
              </a:rPr>
              <a:t>Architected from the ground up to provided a unified platform</a:t>
            </a:r>
          </a:p>
          <a:p>
            <a:pPr marL="914400" lvl="1" indent="-457200"/>
            <a:r>
              <a:rPr lang="en-US" sz="1800" dirty="0">
                <a:latin typeface="+mn-lt"/>
              </a:rPr>
              <a:t>Modern architecture leveraging micro-services and containers</a:t>
            </a:r>
          </a:p>
          <a:p>
            <a:pPr marL="457200" indent="-457200"/>
            <a:r>
              <a:rPr lang="en-US" sz="1800" dirty="0">
                <a:latin typeface="+mn-lt"/>
              </a:rPr>
              <a:t>Growing global clientele – Mid to Large enterprise across industries</a:t>
            </a:r>
          </a:p>
          <a:p>
            <a:pPr marL="457200" indent="-457200"/>
            <a:r>
              <a:rPr lang="en-US" sz="1800" dirty="0">
                <a:latin typeface="+mn-lt"/>
              </a:rPr>
              <a:t>Distributed engineering and support team (US, Europe, India)</a:t>
            </a:r>
          </a:p>
          <a:p>
            <a:pPr marL="457200" indent="-457200"/>
            <a:r>
              <a:rPr lang="en-US" sz="1800" dirty="0">
                <a:latin typeface="+mn-lt"/>
              </a:rPr>
              <a:t>Growing partner network</a:t>
            </a:r>
          </a:p>
          <a:p>
            <a:pPr>
              <a:buNone/>
            </a:pPr>
            <a:endParaRPr lang="en-US" sz="2000" dirty="0"/>
          </a:p>
        </p:txBody>
      </p:sp>
    </p:spTree>
    <p:extLst>
      <p:ext uri="{BB962C8B-B14F-4D97-AF65-F5344CB8AC3E}">
        <p14:creationId xmlns:p14="http://schemas.microsoft.com/office/powerpoint/2010/main" val="2142836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Some Customers and Partners Using OpenIAM</a:t>
            </a:r>
          </a:p>
        </p:txBody>
      </p:sp>
      <p:pic>
        <p:nvPicPr>
          <p:cNvPr id="7" name="Picture 6" descr="multipla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0903" y="2150508"/>
            <a:ext cx="1550505" cy="609600"/>
          </a:xfrm>
          <a:prstGeom prst="rect">
            <a:avLst/>
          </a:prstGeom>
        </p:spPr>
      </p:pic>
      <p:pic>
        <p:nvPicPr>
          <p:cNvPr id="9" name="Picture 8" descr="or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90968" y="4002111"/>
            <a:ext cx="1157344" cy="434974"/>
          </a:xfrm>
          <a:prstGeom prst="rect">
            <a:avLst/>
          </a:prstGeom>
        </p:spPr>
      </p:pic>
      <p:pic>
        <p:nvPicPr>
          <p:cNvPr id="13" name="Picture 12" descr="logo-tui-ag-adc1b7cb53eccbf4ab0ef87dc5367ac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4253" y="5089663"/>
            <a:ext cx="1099883" cy="439953"/>
          </a:xfrm>
          <a:prstGeom prst="rect">
            <a:avLst/>
          </a:prstGeom>
        </p:spPr>
      </p:pic>
      <p:pic>
        <p:nvPicPr>
          <p:cNvPr id="16" name="Picture 15" descr="rtve.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8568" y="4404722"/>
            <a:ext cx="850298" cy="757670"/>
          </a:xfrm>
          <a:prstGeom prst="rect">
            <a:avLst/>
          </a:prstGeom>
        </p:spPr>
      </p:pic>
      <p:pic>
        <p:nvPicPr>
          <p:cNvPr id="17" name="Picture 16" descr="logo_comunidad2.g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1993" y="4349287"/>
            <a:ext cx="1143000" cy="762000"/>
          </a:xfrm>
          <a:prstGeom prst="rect">
            <a:avLst/>
          </a:prstGeom>
        </p:spPr>
      </p:pic>
      <p:pic>
        <p:nvPicPr>
          <p:cNvPr id="18" name="Picture 17" descr="electric.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446" y="1929065"/>
            <a:ext cx="1456838" cy="577818"/>
          </a:xfrm>
          <a:prstGeom prst="rect">
            <a:avLst/>
          </a:prstGeom>
        </p:spPr>
      </p:pic>
      <p:pic>
        <p:nvPicPr>
          <p:cNvPr id="21" name="Picture 20" descr="mc.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69316" y="5577561"/>
            <a:ext cx="1068355" cy="588195"/>
          </a:xfrm>
          <a:prstGeom prst="rect">
            <a:avLst/>
          </a:prstGeom>
        </p:spPr>
      </p:pic>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52962" y="1306808"/>
            <a:ext cx="1395428" cy="426381"/>
          </a:xfrm>
          <a:prstGeom prst="rect">
            <a:avLst/>
          </a:prstGeom>
        </p:spPr>
      </p:pic>
      <p:pic>
        <p:nvPicPr>
          <p:cNvPr id="32" name="Picture 3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2397" y="1301239"/>
            <a:ext cx="1054118" cy="872043"/>
          </a:xfrm>
          <a:prstGeom prst="rect">
            <a:avLst/>
          </a:prstGeom>
        </p:spPr>
      </p:pic>
      <p:pic>
        <p:nvPicPr>
          <p:cNvPr id="33" name="Picture 32">
            <a:extLst>
              <a:ext uri="{FF2B5EF4-FFF2-40B4-BE49-F238E27FC236}">
                <a16:creationId xmlns:a16="http://schemas.microsoft.com/office/drawing/2014/main" id="{E6253B21-B0FC-A04F-AF57-718F85FA275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303724" y="2268275"/>
            <a:ext cx="1421776" cy="276872"/>
          </a:xfrm>
          <a:prstGeom prst="rect">
            <a:avLst/>
          </a:prstGeom>
        </p:spPr>
      </p:pic>
      <p:pic>
        <p:nvPicPr>
          <p:cNvPr id="40" name="Picture 39">
            <a:extLst>
              <a:ext uri="{FF2B5EF4-FFF2-40B4-BE49-F238E27FC236}">
                <a16:creationId xmlns:a16="http://schemas.microsoft.com/office/drawing/2014/main" id="{0B17916A-83FE-114A-9B53-B2C13A3544A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51201" y="1463530"/>
            <a:ext cx="952500" cy="279400"/>
          </a:xfrm>
          <a:prstGeom prst="rect">
            <a:avLst/>
          </a:prstGeom>
        </p:spPr>
      </p:pic>
      <p:pic>
        <p:nvPicPr>
          <p:cNvPr id="37" name="Picture 36">
            <a:extLst>
              <a:ext uri="{FF2B5EF4-FFF2-40B4-BE49-F238E27FC236}">
                <a16:creationId xmlns:a16="http://schemas.microsoft.com/office/drawing/2014/main" id="{3A31D480-B298-7847-B3E7-1B32708CDF6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93931" y="3675438"/>
            <a:ext cx="1828800" cy="469900"/>
          </a:xfrm>
          <a:prstGeom prst="rect">
            <a:avLst/>
          </a:prstGeom>
        </p:spPr>
      </p:pic>
      <p:pic>
        <p:nvPicPr>
          <p:cNvPr id="49" name="Picture 48">
            <a:extLst>
              <a:ext uri="{FF2B5EF4-FFF2-40B4-BE49-F238E27FC236}">
                <a16:creationId xmlns:a16="http://schemas.microsoft.com/office/drawing/2014/main" id="{64B2C9B8-4026-B040-BEE6-9B98B8EAD12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207938" y="4525845"/>
            <a:ext cx="1421776" cy="355600"/>
          </a:xfrm>
          <a:prstGeom prst="rect">
            <a:avLst/>
          </a:prstGeom>
        </p:spPr>
      </p:pic>
      <p:pic>
        <p:nvPicPr>
          <p:cNvPr id="4" name="Picture 3">
            <a:extLst>
              <a:ext uri="{FF2B5EF4-FFF2-40B4-BE49-F238E27FC236}">
                <a16:creationId xmlns:a16="http://schemas.microsoft.com/office/drawing/2014/main" id="{72DA8333-1CB1-684A-B1FB-52CD1A9E85F3}"/>
              </a:ext>
            </a:extLst>
          </p:cNvPr>
          <p:cNvPicPr>
            <a:picLocks noChangeAspect="1"/>
          </p:cNvPicPr>
          <p:nvPr/>
        </p:nvPicPr>
        <p:blipFill>
          <a:blip r:embed="rId16"/>
          <a:stretch>
            <a:fillRect/>
          </a:stretch>
        </p:blipFill>
        <p:spPr>
          <a:xfrm>
            <a:off x="2045083" y="2598873"/>
            <a:ext cx="990617" cy="255643"/>
          </a:xfrm>
          <a:prstGeom prst="rect">
            <a:avLst/>
          </a:prstGeom>
        </p:spPr>
      </p:pic>
      <p:pic>
        <p:nvPicPr>
          <p:cNvPr id="6" name="Picture 5">
            <a:extLst>
              <a:ext uri="{FF2B5EF4-FFF2-40B4-BE49-F238E27FC236}">
                <a16:creationId xmlns:a16="http://schemas.microsoft.com/office/drawing/2014/main" id="{2C4DC42E-B366-2241-BF2E-CFBD11B2342E}"/>
              </a:ext>
            </a:extLst>
          </p:cNvPr>
          <p:cNvPicPr>
            <a:picLocks noChangeAspect="1"/>
          </p:cNvPicPr>
          <p:nvPr/>
        </p:nvPicPr>
        <p:blipFill>
          <a:blip r:embed="rId17"/>
          <a:stretch>
            <a:fillRect/>
          </a:stretch>
        </p:blipFill>
        <p:spPr>
          <a:xfrm>
            <a:off x="279536" y="5413954"/>
            <a:ext cx="1498600" cy="292100"/>
          </a:xfrm>
          <a:prstGeom prst="rect">
            <a:avLst/>
          </a:prstGeom>
        </p:spPr>
      </p:pic>
      <p:pic>
        <p:nvPicPr>
          <p:cNvPr id="12" name="Picture 11">
            <a:extLst>
              <a:ext uri="{FF2B5EF4-FFF2-40B4-BE49-F238E27FC236}">
                <a16:creationId xmlns:a16="http://schemas.microsoft.com/office/drawing/2014/main" id="{D8E8026A-A1F8-C144-B576-A136D07FB275}"/>
              </a:ext>
            </a:extLst>
          </p:cNvPr>
          <p:cNvPicPr>
            <a:picLocks noChangeAspect="1"/>
          </p:cNvPicPr>
          <p:nvPr/>
        </p:nvPicPr>
        <p:blipFill>
          <a:blip r:embed="rId18"/>
          <a:stretch>
            <a:fillRect/>
          </a:stretch>
        </p:blipFill>
        <p:spPr>
          <a:xfrm>
            <a:off x="317698" y="2307982"/>
            <a:ext cx="1170460" cy="650256"/>
          </a:xfrm>
          <a:prstGeom prst="rect">
            <a:avLst/>
          </a:prstGeom>
        </p:spPr>
      </p:pic>
      <p:pic>
        <p:nvPicPr>
          <p:cNvPr id="36" name="Picture 35" descr="A close up of a logo&#10;&#10;Description automatically generated">
            <a:extLst>
              <a:ext uri="{FF2B5EF4-FFF2-40B4-BE49-F238E27FC236}">
                <a16:creationId xmlns:a16="http://schemas.microsoft.com/office/drawing/2014/main" id="{1BF74B5B-39E6-ED46-BD4B-EB3C9E351ED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82397" y="4423825"/>
            <a:ext cx="1575280" cy="588195"/>
          </a:xfrm>
          <a:prstGeom prst="rect">
            <a:avLst/>
          </a:prstGeom>
        </p:spPr>
      </p:pic>
      <p:pic>
        <p:nvPicPr>
          <p:cNvPr id="38" name="Picture 37">
            <a:extLst>
              <a:ext uri="{FF2B5EF4-FFF2-40B4-BE49-F238E27FC236}">
                <a16:creationId xmlns:a16="http://schemas.microsoft.com/office/drawing/2014/main" id="{AC700238-12DB-B349-A786-B4C2BB88535A}"/>
              </a:ext>
            </a:extLst>
          </p:cNvPr>
          <p:cNvPicPr>
            <a:picLocks noChangeAspect="1"/>
          </p:cNvPicPr>
          <p:nvPr/>
        </p:nvPicPr>
        <p:blipFill>
          <a:blip r:embed="rId20"/>
          <a:stretch>
            <a:fillRect/>
          </a:stretch>
        </p:blipFill>
        <p:spPr>
          <a:xfrm>
            <a:off x="7785171" y="1899911"/>
            <a:ext cx="952500" cy="723900"/>
          </a:xfrm>
          <a:prstGeom prst="rect">
            <a:avLst/>
          </a:prstGeom>
        </p:spPr>
      </p:pic>
      <p:pic>
        <p:nvPicPr>
          <p:cNvPr id="42" name="Picture 41">
            <a:extLst>
              <a:ext uri="{FF2B5EF4-FFF2-40B4-BE49-F238E27FC236}">
                <a16:creationId xmlns:a16="http://schemas.microsoft.com/office/drawing/2014/main" id="{BCC1D220-61EA-9F4B-A3C6-FE9121641C55}"/>
              </a:ext>
            </a:extLst>
          </p:cNvPr>
          <p:cNvPicPr>
            <a:picLocks noChangeAspect="1"/>
          </p:cNvPicPr>
          <p:nvPr/>
        </p:nvPicPr>
        <p:blipFill>
          <a:blip r:embed="rId21"/>
          <a:stretch>
            <a:fillRect/>
          </a:stretch>
        </p:blipFill>
        <p:spPr>
          <a:xfrm>
            <a:off x="4562490" y="2815250"/>
            <a:ext cx="688150" cy="860188"/>
          </a:xfrm>
          <a:prstGeom prst="rect">
            <a:avLst/>
          </a:prstGeom>
        </p:spPr>
      </p:pic>
      <p:pic>
        <p:nvPicPr>
          <p:cNvPr id="14" name="Picture 13" descr="A screenshot of a cell phone&#10;&#10;Description automatically generated">
            <a:extLst>
              <a:ext uri="{FF2B5EF4-FFF2-40B4-BE49-F238E27FC236}">
                <a16:creationId xmlns:a16="http://schemas.microsoft.com/office/drawing/2014/main" id="{056E9E38-B162-E649-BF1F-D1303426F1BF}"/>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143862" y="5382204"/>
            <a:ext cx="1981200" cy="647700"/>
          </a:xfrm>
          <a:prstGeom prst="rect">
            <a:avLst/>
          </a:prstGeom>
        </p:spPr>
      </p:pic>
      <p:pic>
        <p:nvPicPr>
          <p:cNvPr id="23" name="Graphic 22">
            <a:extLst>
              <a:ext uri="{FF2B5EF4-FFF2-40B4-BE49-F238E27FC236}">
                <a16:creationId xmlns:a16="http://schemas.microsoft.com/office/drawing/2014/main" id="{ACBDAE4B-5A1D-6440-8EA3-DCA251BF271C}"/>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2578301" y="1369158"/>
            <a:ext cx="1653496" cy="521423"/>
          </a:xfrm>
          <a:prstGeom prst="rect">
            <a:avLst/>
          </a:prstGeom>
        </p:spPr>
      </p:pic>
      <p:pic>
        <p:nvPicPr>
          <p:cNvPr id="25" name="Picture 24" descr="A close up of a sign&#10;&#10;Description automatically generated">
            <a:extLst>
              <a:ext uri="{FF2B5EF4-FFF2-40B4-BE49-F238E27FC236}">
                <a16:creationId xmlns:a16="http://schemas.microsoft.com/office/drawing/2014/main" id="{B0EFE552-1BDF-E546-A6C8-59C8675C3061}"/>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522514" y="2699937"/>
            <a:ext cx="759083" cy="759083"/>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6A99A32E-960F-3644-B0A8-D8AE4D003C38}"/>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4674547" y="1793980"/>
            <a:ext cx="1608864" cy="387095"/>
          </a:xfrm>
          <a:prstGeom prst="rect">
            <a:avLst/>
          </a:prstGeom>
        </p:spPr>
      </p:pic>
      <p:pic>
        <p:nvPicPr>
          <p:cNvPr id="46" name="Picture 45" descr="A picture containing clock, object&#10;&#10;Description automatically generated">
            <a:extLst>
              <a:ext uri="{FF2B5EF4-FFF2-40B4-BE49-F238E27FC236}">
                <a16:creationId xmlns:a16="http://schemas.microsoft.com/office/drawing/2014/main" id="{568A6106-0880-0645-AA77-4C6399683C7A}"/>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433483" y="1353168"/>
            <a:ext cx="1116275" cy="350110"/>
          </a:xfrm>
          <a:prstGeom prst="rect">
            <a:avLst/>
          </a:prstGeom>
        </p:spPr>
      </p:pic>
      <p:pic>
        <p:nvPicPr>
          <p:cNvPr id="3" name="Picture 2">
            <a:extLst>
              <a:ext uri="{FF2B5EF4-FFF2-40B4-BE49-F238E27FC236}">
                <a16:creationId xmlns:a16="http://schemas.microsoft.com/office/drawing/2014/main" id="{E466D5C0-DEB0-044C-B2BC-5C6BC519BB64}"/>
              </a:ext>
            </a:extLst>
          </p:cNvPr>
          <p:cNvPicPr>
            <a:picLocks noChangeAspect="1"/>
          </p:cNvPicPr>
          <p:nvPr/>
        </p:nvPicPr>
        <p:blipFill>
          <a:blip r:embed="rId28"/>
          <a:stretch>
            <a:fillRect/>
          </a:stretch>
        </p:blipFill>
        <p:spPr>
          <a:xfrm>
            <a:off x="4827217" y="5382204"/>
            <a:ext cx="1600200" cy="736600"/>
          </a:xfrm>
          <a:prstGeom prst="rect">
            <a:avLst/>
          </a:prstGeom>
        </p:spPr>
      </p:pic>
      <p:pic>
        <p:nvPicPr>
          <p:cNvPr id="5" name="Picture 4">
            <a:extLst>
              <a:ext uri="{FF2B5EF4-FFF2-40B4-BE49-F238E27FC236}">
                <a16:creationId xmlns:a16="http://schemas.microsoft.com/office/drawing/2014/main" id="{D9D63469-4063-9D45-88D8-EE3A6D786111}"/>
              </a:ext>
            </a:extLst>
          </p:cNvPr>
          <p:cNvPicPr>
            <a:picLocks noChangeAspect="1"/>
          </p:cNvPicPr>
          <p:nvPr/>
        </p:nvPicPr>
        <p:blipFill>
          <a:blip r:embed="rId29"/>
          <a:stretch>
            <a:fillRect/>
          </a:stretch>
        </p:blipFill>
        <p:spPr>
          <a:xfrm>
            <a:off x="7742263" y="3013912"/>
            <a:ext cx="1016000" cy="762000"/>
          </a:xfrm>
          <a:prstGeom prst="rect">
            <a:avLst/>
          </a:prstGeom>
        </p:spPr>
      </p:pic>
      <p:pic>
        <p:nvPicPr>
          <p:cNvPr id="8" name="Picture 7">
            <a:extLst>
              <a:ext uri="{FF2B5EF4-FFF2-40B4-BE49-F238E27FC236}">
                <a16:creationId xmlns:a16="http://schemas.microsoft.com/office/drawing/2014/main" id="{99AB8D81-46B6-3849-A86F-A1AA63941104}"/>
              </a:ext>
            </a:extLst>
          </p:cNvPr>
          <p:cNvPicPr>
            <a:picLocks noChangeAspect="1"/>
          </p:cNvPicPr>
          <p:nvPr/>
        </p:nvPicPr>
        <p:blipFill>
          <a:blip r:embed="rId30"/>
          <a:stretch>
            <a:fillRect/>
          </a:stretch>
        </p:blipFill>
        <p:spPr>
          <a:xfrm>
            <a:off x="6632681" y="2849938"/>
            <a:ext cx="825500" cy="825500"/>
          </a:xfrm>
          <a:prstGeom prst="rect">
            <a:avLst/>
          </a:prstGeom>
        </p:spPr>
      </p:pic>
      <p:pic>
        <p:nvPicPr>
          <p:cNvPr id="39" name="Picture 38">
            <a:extLst>
              <a:ext uri="{FF2B5EF4-FFF2-40B4-BE49-F238E27FC236}">
                <a16:creationId xmlns:a16="http://schemas.microsoft.com/office/drawing/2014/main" id="{944DAAEB-0896-B74A-BC18-70A554B8B4F1}"/>
              </a:ext>
            </a:extLst>
          </p:cNvPr>
          <p:cNvPicPr>
            <a:picLocks noChangeAspect="1"/>
          </p:cNvPicPr>
          <p:nvPr/>
        </p:nvPicPr>
        <p:blipFill>
          <a:blip r:embed="rId31"/>
          <a:stretch>
            <a:fillRect/>
          </a:stretch>
        </p:blipFill>
        <p:spPr>
          <a:xfrm>
            <a:off x="6500388" y="1718292"/>
            <a:ext cx="1067805" cy="498309"/>
          </a:xfrm>
          <a:prstGeom prst="rect">
            <a:avLst/>
          </a:prstGeom>
        </p:spPr>
      </p:pic>
      <p:pic>
        <p:nvPicPr>
          <p:cNvPr id="41" name="Picture 40">
            <a:extLst>
              <a:ext uri="{FF2B5EF4-FFF2-40B4-BE49-F238E27FC236}">
                <a16:creationId xmlns:a16="http://schemas.microsoft.com/office/drawing/2014/main" id="{529D3E5C-BB06-264F-A91C-255EBE8C6500}"/>
              </a:ext>
            </a:extLst>
          </p:cNvPr>
          <p:cNvPicPr>
            <a:picLocks noChangeAspect="1"/>
          </p:cNvPicPr>
          <p:nvPr/>
        </p:nvPicPr>
        <p:blipFill>
          <a:blip r:embed="rId32"/>
          <a:stretch>
            <a:fillRect/>
          </a:stretch>
        </p:blipFill>
        <p:spPr>
          <a:xfrm>
            <a:off x="5196764" y="4391353"/>
            <a:ext cx="876300" cy="876300"/>
          </a:xfrm>
          <a:prstGeom prst="rect">
            <a:avLst/>
          </a:prstGeom>
        </p:spPr>
      </p:pic>
      <p:pic>
        <p:nvPicPr>
          <p:cNvPr id="43" name="Picture 42">
            <a:extLst>
              <a:ext uri="{FF2B5EF4-FFF2-40B4-BE49-F238E27FC236}">
                <a16:creationId xmlns:a16="http://schemas.microsoft.com/office/drawing/2014/main" id="{B106BB2B-CF96-564E-8FCD-391FF1A6424C}"/>
              </a:ext>
            </a:extLst>
          </p:cNvPr>
          <p:cNvPicPr>
            <a:picLocks noChangeAspect="1"/>
          </p:cNvPicPr>
          <p:nvPr/>
        </p:nvPicPr>
        <p:blipFill>
          <a:blip r:embed="rId33"/>
          <a:stretch>
            <a:fillRect/>
          </a:stretch>
        </p:blipFill>
        <p:spPr>
          <a:xfrm>
            <a:off x="6281597" y="5131975"/>
            <a:ext cx="1421776" cy="725626"/>
          </a:xfrm>
          <a:prstGeom prst="rect">
            <a:avLst/>
          </a:prstGeom>
        </p:spPr>
      </p:pic>
      <p:pic>
        <p:nvPicPr>
          <p:cNvPr id="48" name="Picture 47" descr="cgi.png">
            <a:extLst>
              <a:ext uri="{FF2B5EF4-FFF2-40B4-BE49-F238E27FC236}">
                <a16:creationId xmlns:a16="http://schemas.microsoft.com/office/drawing/2014/main" id="{ACF8BF38-A953-C745-9852-5F50A76A8490}"/>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346631" y="3662693"/>
            <a:ext cx="1099069" cy="677759"/>
          </a:xfrm>
          <a:prstGeom prst="rect">
            <a:avLst/>
          </a:prstGeom>
        </p:spPr>
      </p:pic>
      <p:pic>
        <p:nvPicPr>
          <p:cNvPr id="50" name="Picture 49">
            <a:extLst>
              <a:ext uri="{FF2B5EF4-FFF2-40B4-BE49-F238E27FC236}">
                <a16:creationId xmlns:a16="http://schemas.microsoft.com/office/drawing/2014/main" id="{A6D809D0-1977-9045-A70F-4A523F18530D}"/>
              </a:ext>
            </a:extLst>
          </p:cNvPr>
          <p:cNvPicPr>
            <a:picLocks noChangeAspect="1"/>
          </p:cNvPicPr>
          <p:nvPr/>
        </p:nvPicPr>
        <p:blipFill>
          <a:blip r:embed="rId35"/>
          <a:stretch>
            <a:fillRect/>
          </a:stretch>
        </p:blipFill>
        <p:spPr>
          <a:xfrm>
            <a:off x="244270" y="3014827"/>
            <a:ext cx="1574800" cy="787400"/>
          </a:xfrm>
          <a:prstGeom prst="rect">
            <a:avLst/>
          </a:prstGeom>
        </p:spPr>
      </p:pic>
      <p:pic>
        <p:nvPicPr>
          <p:cNvPr id="10" name="Picture 9">
            <a:extLst>
              <a:ext uri="{FF2B5EF4-FFF2-40B4-BE49-F238E27FC236}">
                <a16:creationId xmlns:a16="http://schemas.microsoft.com/office/drawing/2014/main" id="{ACF9AC76-23C2-9C40-9616-ADC9C00F5F94}"/>
              </a:ext>
            </a:extLst>
          </p:cNvPr>
          <p:cNvPicPr>
            <a:picLocks noChangeAspect="1"/>
          </p:cNvPicPr>
          <p:nvPr/>
        </p:nvPicPr>
        <p:blipFill>
          <a:blip r:embed="rId36"/>
          <a:stretch>
            <a:fillRect/>
          </a:stretch>
        </p:blipFill>
        <p:spPr>
          <a:xfrm>
            <a:off x="2239804" y="3080121"/>
            <a:ext cx="1828800" cy="348879"/>
          </a:xfrm>
          <a:prstGeom prst="rect">
            <a:avLst/>
          </a:prstGeom>
        </p:spPr>
      </p:pic>
      <p:pic>
        <p:nvPicPr>
          <p:cNvPr id="11" name="Picture 10">
            <a:extLst>
              <a:ext uri="{FF2B5EF4-FFF2-40B4-BE49-F238E27FC236}">
                <a16:creationId xmlns:a16="http://schemas.microsoft.com/office/drawing/2014/main" id="{06D80901-D078-0241-A45C-F043FFB06427}"/>
              </a:ext>
            </a:extLst>
          </p:cNvPr>
          <p:cNvPicPr>
            <a:picLocks noChangeAspect="1"/>
          </p:cNvPicPr>
          <p:nvPr/>
        </p:nvPicPr>
        <p:blipFill>
          <a:blip r:embed="rId37"/>
          <a:stretch>
            <a:fillRect/>
          </a:stretch>
        </p:blipFill>
        <p:spPr>
          <a:xfrm>
            <a:off x="4537544" y="3540662"/>
            <a:ext cx="1099069" cy="1099069"/>
          </a:xfrm>
          <a:prstGeom prst="rect">
            <a:avLst/>
          </a:prstGeom>
        </p:spPr>
      </p:pic>
    </p:spTree>
    <p:extLst>
      <p:ext uri="{BB962C8B-B14F-4D97-AF65-F5344CB8AC3E}">
        <p14:creationId xmlns:p14="http://schemas.microsoft.com/office/powerpoint/2010/main" val="3112467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Solution Highlights </a:t>
            </a:r>
          </a:p>
        </p:txBody>
      </p:sp>
      <p:graphicFrame>
        <p:nvGraphicFramePr>
          <p:cNvPr id="4" name="Table 3">
            <a:extLst>
              <a:ext uri="{FF2B5EF4-FFF2-40B4-BE49-F238E27FC236}">
                <a16:creationId xmlns:a16="http://schemas.microsoft.com/office/drawing/2014/main" id="{D318F8EC-BFA7-BA4C-938B-824FF75A4732}"/>
              </a:ext>
            </a:extLst>
          </p:cNvPr>
          <p:cNvGraphicFramePr>
            <a:graphicFrameLocks noGrp="1"/>
          </p:cNvGraphicFramePr>
          <p:nvPr>
            <p:extLst>
              <p:ext uri="{D42A27DB-BD31-4B8C-83A1-F6EECF244321}">
                <p14:modId xmlns:p14="http://schemas.microsoft.com/office/powerpoint/2010/main" val="2312820670"/>
              </p:ext>
            </p:extLst>
          </p:nvPr>
        </p:nvGraphicFramePr>
        <p:xfrm>
          <a:off x="341376" y="1600200"/>
          <a:ext cx="8455152" cy="4577080"/>
        </p:xfrm>
        <a:graphic>
          <a:graphicData uri="http://schemas.openxmlformats.org/drawingml/2006/table">
            <a:tbl>
              <a:tblPr firstRow="1" bandRow="1">
                <a:tableStyleId>{5C22544A-7EE6-4342-B048-85BDC9FD1C3A}</a:tableStyleId>
              </a:tblPr>
              <a:tblGrid>
                <a:gridCol w="4227576">
                  <a:extLst>
                    <a:ext uri="{9D8B030D-6E8A-4147-A177-3AD203B41FA5}">
                      <a16:colId xmlns:a16="http://schemas.microsoft.com/office/drawing/2014/main" val="113464595"/>
                    </a:ext>
                  </a:extLst>
                </a:gridCol>
                <a:gridCol w="4227576">
                  <a:extLst>
                    <a:ext uri="{9D8B030D-6E8A-4147-A177-3AD203B41FA5}">
                      <a16:colId xmlns:a16="http://schemas.microsoft.com/office/drawing/2014/main" val="3439080577"/>
                    </a:ext>
                  </a:extLst>
                </a:gridCol>
              </a:tblGrid>
              <a:tr h="370840">
                <a:tc>
                  <a:txBody>
                    <a:bodyPr/>
                    <a:lstStyle/>
                    <a:p>
                      <a:r>
                        <a:rPr lang="en-US" dirty="0"/>
                        <a:t>Capability</a:t>
                      </a:r>
                    </a:p>
                  </a:txBody>
                  <a:tcPr/>
                </a:tc>
                <a:tc>
                  <a:txBody>
                    <a:bodyPr/>
                    <a:lstStyle/>
                    <a:p>
                      <a:r>
                        <a:rPr lang="en-US" dirty="0"/>
                        <a:t>Description</a:t>
                      </a:r>
                    </a:p>
                  </a:txBody>
                  <a:tcPr/>
                </a:tc>
                <a:extLst>
                  <a:ext uri="{0D108BD9-81ED-4DB2-BD59-A6C34878D82A}">
                    <a16:rowId xmlns:a16="http://schemas.microsoft.com/office/drawing/2014/main" val="2640857125"/>
                  </a:ext>
                </a:extLst>
              </a:tr>
              <a:tr h="370840">
                <a:tc>
                  <a:txBody>
                    <a:bodyPr/>
                    <a:lstStyle/>
                    <a:p>
                      <a:r>
                        <a:rPr lang="en-US" sz="1000" b="1" dirty="0"/>
                        <a:t>Unified Feature complete solution</a:t>
                      </a:r>
                    </a:p>
                  </a:txBody>
                  <a:tcPr/>
                </a:tc>
                <a:tc>
                  <a:txBody>
                    <a:bodyPr/>
                    <a:lstStyle/>
                    <a:p>
                      <a:r>
                        <a:rPr lang="en-US" sz="1000" dirty="0"/>
                        <a:t>Unified platform consisting of:</a:t>
                      </a:r>
                    </a:p>
                    <a:p>
                      <a:pPr marL="285750" indent="-285750">
                        <a:buFont typeface="Arial" panose="020B0604020202020204" pitchFamily="34" charset="0"/>
                        <a:buChar char="•"/>
                      </a:pPr>
                      <a:r>
                        <a:rPr lang="en-US" sz="1000" dirty="0"/>
                        <a:t>Identity Governance</a:t>
                      </a:r>
                    </a:p>
                    <a:p>
                      <a:pPr marL="285750" indent="-285750">
                        <a:buFont typeface="Arial" panose="020B0604020202020204" pitchFamily="34" charset="0"/>
                        <a:buChar char="•"/>
                      </a:pPr>
                      <a:r>
                        <a:rPr lang="en-US" sz="1000" dirty="0"/>
                        <a:t>Web access management</a:t>
                      </a:r>
                    </a:p>
                    <a:p>
                      <a:pPr marL="285750" indent="-285750">
                        <a:buFont typeface="Arial" panose="020B0604020202020204" pitchFamily="34" charset="0"/>
                        <a:buChar char="•"/>
                      </a:pPr>
                      <a:r>
                        <a:rPr lang="en-US" sz="1000" dirty="0"/>
                        <a:t>Multi-factor authentication (MFA)</a:t>
                      </a:r>
                    </a:p>
                    <a:p>
                      <a:pPr marL="285750" indent="-285750">
                        <a:buFont typeface="Arial" panose="020B0604020202020204" pitchFamily="34" charset="0"/>
                        <a:buChar char="•"/>
                      </a:pPr>
                      <a:r>
                        <a:rPr lang="en-US" sz="1000" dirty="0"/>
                        <a:t>Customer IAM (CIAM)</a:t>
                      </a:r>
                    </a:p>
                  </a:txBody>
                  <a:tcPr/>
                </a:tc>
                <a:extLst>
                  <a:ext uri="{0D108BD9-81ED-4DB2-BD59-A6C34878D82A}">
                    <a16:rowId xmlns:a16="http://schemas.microsoft.com/office/drawing/2014/main" val="1330181639"/>
                  </a:ext>
                </a:extLst>
              </a:tr>
              <a:tr h="370840">
                <a:tc>
                  <a:txBody>
                    <a:bodyPr/>
                    <a:lstStyle/>
                    <a:p>
                      <a:r>
                        <a:rPr lang="en-US" sz="1000" b="1" dirty="0"/>
                        <a:t>Flexible deployment model</a:t>
                      </a:r>
                    </a:p>
                  </a:txBody>
                  <a:tcPr/>
                </a:tc>
                <a:tc>
                  <a:txBody>
                    <a:bodyPr/>
                    <a:lstStyle/>
                    <a:p>
                      <a:r>
                        <a:rPr lang="en-US" sz="1000" dirty="0"/>
                        <a:t>Customer choice to:</a:t>
                      </a:r>
                    </a:p>
                    <a:p>
                      <a:pPr marL="285750" indent="-285750">
                        <a:buFont typeface="Arial" panose="020B0604020202020204" pitchFamily="34" charset="0"/>
                        <a:buChar char="•"/>
                      </a:pPr>
                      <a:r>
                        <a:rPr lang="en-US" sz="1000" dirty="0"/>
                        <a:t>Deploy on-premise / cloud (AWS, Azure, Google) with</a:t>
                      </a:r>
                    </a:p>
                    <a:p>
                      <a:pPr marL="742950" lvl="1" indent="-285750">
                        <a:buFont typeface="Arial" panose="020B0604020202020204" pitchFamily="34" charset="0"/>
                        <a:buChar char="•"/>
                      </a:pPr>
                      <a:r>
                        <a:rPr lang="en-US" sz="1000" dirty="0"/>
                        <a:t>RPM </a:t>
                      </a:r>
                    </a:p>
                    <a:p>
                      <a:pPr marL="742950" lvl="1" indent="-285750">
                        <a:buFont typeface="Arial" panose="020B0604020202020204" pitchFamily="34" charset="0"/>
                        <a:buChar char="•"/>
                      </a:pPr>
                      <a:r>
                        <a:rPr lang="en-US" sz="1000" dirty="0"/>
                        <a:t>Kubernetes / Docker swarm</a:t>
                      </a:r>
                    </a:p>
                    <a:p>
                      <a:pPr marL="285750" indent="-285750">
                        <a:buFont typeface="Arial" panose="020B0604020202020204" pitchFamily="34" charset="0"/>
                        <a:buChar char="•"/>
                      </a:pPr>
                      <a:r>
                        <a:rPr lang="en-US" sz="1000" dirty="0"/>
                        <a:t>IDaaS (Identity as a service provided as SaaS)</a:t>
                      </a:r>
                    </a:p>
                  </a:txBody>
                  <a:tcPr/>
                </a:tc>
                <a:extLst>
                  <a:ext uri="{0D108BD9-81ED-4DB2-BD59-A6C34878D82A}">
                    <a16:rowId xmlns:a16="http://schemas.microsoft.com/office/drawing/2014/main" val="1456131651"/>
                  </a:ext>
                </a:extLst>
              </a:tr>
              <a:tr h="370840">
                <a:tc>
                  <a:txBody>
                    <a:bodyPr/>
                    <a:lstStyle/>
                    <a:p>
                      <a:r>
                        <a:rPr lang="en-US" sz="1000" b="1" dirty="0"/>
                        <a:t>Extensive integration and customization options</a:t>
                      </a:r>
                    </a:p>
                  </a:txBody>
                  <a:tcPr/>
                </a:tc>
                <a:tc>
                  <a:txBody>
                    <a:bodyPr/>
                    <a:lstStyle/>
                    <a:p>
                      <a:pPr marL="171450" indent="-171450">
                        <a:buFont typeface="Arial" panose="020B0604020202020204" pitchFamily="34" charset="0"/>
                        <a:buChar char="•"/>
                      </a:pPr>
                      <a:r>
                        <a:rPr lang="en-US" sz="1000" dirty="0"/>
                        <a:t>Large connector library with SDK to create new connectors</a:t>
                      </a:r>
                    </a:p>
                    <a:p>
                      <a:pPr marL="171450" indent="-171450">
                        <a:buFont typeface="Arial" panose="020B0604020202020204" pitchFamily="34" charset="0"/>
                        <a:buChar char="•"/>
                      </a:pPr>
                      <a:r>
                        <a:rPr lang="en-US" sz="1000" dirty="0"/>
                        <a:t>Support for SSO standards</a:t>
                      </a:r>
                    </a:p>
                    <a:p>
                      <a:pPr marL="171450" indent="-171450">
                        <a:buFont typeface="Arial" panose="020B0604020202020204" pitchFamily="34" charset="0"/>
                        <a:buChar char="•"/>
                      </a:pPr>
                      <a:r>
                        <a:rPr lang="en-US" sz="1000" dirty="0"/>
                        <a:t>Workflow </a:t>
                      </a:r>
                    </a:p>
                    <a:p>
                      <a:pPr marL="171450" indent="-171450">
                        <a:buFont typeface="Arial" panose="020B0604020202020204" pitchFamily="34" charset="0"/>
                        <a:buChar char="•"/>
                      </a:pPr>
                      <a:r>
                        <a:rPr lang="en-US" sz="1000" dirty="0"/>
                        <a:t>Scripting</a:t>
                      </a:r>
                    </a:p>
                    <a:p>
                      <a:pPr marL="171450" indent="-171450">
                        <a:buFont typeface="Arial" panose="020B0604020202020204" pitchFamily="34" charset="0"/>
                        <a:buChar char="•"/>
                      </a:pPr>
                      <a:r>
                        <a:rPr lang="en-US" sz="1000" dirty="0"/>
                        <a:t>Extensive REST and SOAP API</a:t>
                      </a:r>
                    </a:p>
                  </a:txBody>
                  <a:tcPr/>
                </a:tc>
                <a:extLst>
                  <a:ext uri="{0D108BD9-81ED-4DB2-BD59-A6C34878D82A}">
                    <a16:rowId xmlns:a16="http://schemas.microsoft.com/office/drawing/2014/main" val="2832107026"/>
                  </a:ext>
                </a:extLst>
              </a:tr>
              <a:tr h="370840">
                <a:tc>
                  <a:txBody>
                    <a:bodyPr/>
                    <a:lstStyle/>
                    <a:p>
                      <a:r>
                        <a:rPr lang="en-US" sz="1000" b="1" dirty="0"/>
                        <a:t>High availability and Scalable</a:t>
                      </a:r>
                    </a:p>
                  </a:txBody>
                  <a:tcPr/>
                </a:tc>
                <a:tc>
                  <a:txBody>
                    <a:bodyPr/>
                    <a:lstStyle/>
                    <a:p>
                      <a:r>
                        <a:rPr lang="en-US" sz="1000" dirty="0"/>
                        <a:t>Deployments can be compressed into a small footprint for SMB customers and scaled to multi-node cluster out to support millions of users</a:t>
                      </a:r>
                    </a:p>
                  </a:txBody>
                  <a:tcPr/>
                </a:tc>
                <a:extLst>
                  <a:ext uri="{0D108BD9-81ED-4DB2-BD59-A6C34878D82A}">
                    <a16:rowId xmlns:a16="http://schemas.microsoft.com/office/drawing/2014/main" val="64292700"/>
                  </a:ext>
                </a:extLst>
              </a:tr>
              <a:tr h="370840">
                <a:tc>
                  <a:txBody>
                    <a:bodyPr/>
                    <a:lstStyle/>
                    <a:p>
                      <a:r>
                        <a:rPr lang="en-US" sz="1000" b="1" dirty="0"/>
                        <a:t>DevOps Ready</a:t>
                      </a:r>
                    </a:p>
                  </a:txBody>
                  <a:tcPr/>
                </a:tc>
                <a:tc>
                  <a:txBody>
                    <a:bodyPr/>
                    <a:lstStyle/>
                    <a:p>
                      <a:r>
                        <a:rPr lang="en-US" sz="1000" dirty="0"/>
                        <a:t>Out of the box Terraform scripts to simplify deployments and maintenance</a:t>
                      </a:r>
                    </a:p>
                  </a:txBody>
                  <a:tcPr/>
                </a:tc>
                <a:extLst>
                  <a:ext uri="{0D108BD9-81ED-4DB2-BD59-A6C34878D82A}">
                    <a16:rowId xmlns:a16="http://schemas.microsoft.com/office/drawing/2014/main" val="274224218"/>
                  </a:ext>
                </a:extLst>
              </a:tr>
              <a:tr h="370840">
                <a:tc>
                  <a:txBody>
                    <a:bodyPr/>
                    <a:lstStyle/>
                    <a:p>
                      <a:r>
                        <a:rPr lang="en-US" sz="1000" b="1" dirty="0"/>
                        <a:t>Developer Friendly</a:t>
                      </a:r>
                    </a:p>
                  </a:txBody>
                  <a:tcPr/>
                </a:tc>
                <a:tc>
                  <a:txBody>
                    <a:bodyPr/>
                    <a:lstStyle/>
                    <a:p>
                      <a:pPr marL="171450" indent="-171450">
                        <a:buFont typeface="Arial" panose="020B0604020202020204" pitchFamily="34" charset="0"/>
                        <a:buChar char="•"/>
                      </a:pPr>
                      <a:r>
                        <a:rPr lang="en-US" sz="1000" dirty="0"/>
                        <a:t>Open framework based on standards </a:t>
                      </a:r>
                    </a:p>
                    <a:p>
                      <a:pPr marL="171450" indent="-171450">
                        <a:buFont typeface="Arial" panose="020B0604020202020204" pitchFamily="34" charset="0"/>
                        <a:buChar char="•"/>
                      </a:pPr>
                      <a:r>
                        <a:rPr lang="en-US" sz="1000" dirty="0"/>
                        <a:t>Use of well-established tools such as (Groovy script, Terraform, </a:t>
                      </a:r>
                      <a:r>
                        <a:rPr lang="en-US" sz="1000" dirty="0" err="1"/>
                        <a:t>Docker,etc</a:t>
                      </a:r>
                      <a:r>
                        <a:rPr lang="en-US" sz="1000" dirty="0"/>
                        <a:t>) to reduce the learning curve</a:t>
                      </a:r>
                    </a:p>
                    <a:p>
                      <a:pPr marL="171450" indent="-171450">
                        <a:buFont typeface="Arial" panose="020B0604020202020204" pitchFamily="34" charset="0"/>
                        <a:buChar char="•"/>
                      </a:pPr>
                      <a:r>
                        <a:rPr lang="en-US" sz="1000" dirty="0"/>
                        <a:t>Connector SDK</a:t>
                      </a:r>
                    </a:p>
                  </a:txBody>
                  <a:tcPr/>
                </a:tc>
                <a:extLst>
                  <a:ext uri="{0D108BD9-81ED-4DB2-BD59-A6C34878D82A}">
                    <a16:rowId xmlns:a16="http://schemas.microsoft.com/office/drawing/2014/main" val="2828829332"/>
                  </a:ext>
                </a:extLst>
              </a:tr>
            </a:tbl>
          </a:graphicData>
        </a:graphic>
      </p:graphicFrame>
    </p:spTree>
    <p:extLst>
      <p:ext uri="{BB962C8B-B14F-4D97-AF65-F5344CB8AC3E}">
        <p14:creationId xmlns:p14="http://schemas.microsoft.com/office/powerpoint/2010/main" val="3648299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25AFA-9DAA-0F44-A8AA-E19D1E8012D3}"/>
              </a:ext>
            </a:extLst>
          </p:cNvPr>
          <p:cNvSpPr>
            <a:spLocks noGrp="1"/>
          </p:cNvSpPr>
          <p:nvPr>
            <p:ph type="title"/>
          </p:nvPr>
        </p:nvSpPr>
        <p:spPr/>
        <p:txBody>
          <a:bodyPr/>
          <a:lstStyle/>
          <a:p>
            <a:r>
              <a:rPr lang="en-US" dirty="0"/>
              <a:t>Customer Benefits</a:t>
            </a:r>
          </a:p>
        </p:txBody>
      </p:sp>
      <p:graphicFrame>
        <p:nvGraphicFramePr>
          <p:cNvPr id="3" name="Table 2">
            <a:extLst>
              <a:ext uri="{FF2B5EF4-FFF2-40B4-BE49-F238E27FC236}">
                <a16:creationId xmlns:a16="http://schemas.microsoft.com/office/drawing/2014/main" id="{95DC796D-9CED-3449-A8E7-A3AE6FC1FE0C}"/>
              </a:ext>
            </a:extLst>
          </p:cNvPr>
          <p:cNvGraphicFramePr>
            <a:graphicFrameLocks noGrp="1"/>
          </p:cNvGraphicFramePr>
          <p:nvPr>
            <p:extLst>
              <p:ext uri="{D42A27DB-BD31-4B8C-83A1-F6EECF244321}">
                <p14:modId xmlns:p14="http://schemas.microsoft.com/office/powerpoint/2010/main" val="2495963502"/>
              </p:ext>
            </p:extLst>
          </p:nvPr>
        </p:nvGraphicFramePr>
        <p:xfrm>
          <a:off x="527304" y="1600200"/>
          <a:ext cx="8308848" cy="3418840"/>
        </p:xfrm>
        <a:graphic>
          <a:graphicData uri="http://schemas.openxmlformats.org/drawingml/2006/table">
            <a:tbl>
              <a:tblPr firstRow="1" bandRow="1">
                <a:tableStyleId>{5C22544A-7EE6-4342-B048-85BDC9FD1C3A}</a:tableStyleId>
              </a:tblPr>
              <a:tblGrid>
                <a:gridCol w="3243072">
                  <a:extLst>
                    <a:ext uri="{9D8B030D-6E8A-4147-A177-3AD203B41FA5}">
                      <a16:colId xmlns:a16="http://schemas.microsoft.com/office/drawing/2014/main" val="3665933911"/>
                    </a:ext>
                  </a:extLst>
                </a:gridCol>
                <a:gridCol w="5065776">
                  <a:extLst>
                    <a:ext uri="{9D8B030D-6E8A-4147-A177-3AD203B41FA5}">
                      <a16:colId xmlns:a16="http://schemas.microsoft.com/office/drawing/2014/main" val="3451580487"/>
                    </a:ext>
                  </a:extLst>
                </a:gridCol>
              </a:tblGrid>
              <a:tr h="370840">
                <a:tc>
                  <a:txBody>
                    <a:bodyPr/>
                    <a:lstStyle/>
                    <a:p>
                      <a:r>
                        <a:rPr lang="en-US" dirty="0"/>
                        <a:t>Benefits</a:t>
                      </a:r>
                    </a:p>
                  </a:txBody>
                  <a:tcPr/>
                </a:tc>
                <a:tc>
                  <a:txBody>
                    <a:bodyPr/>
                    <a:lstStyle/>
                    <a:p>
                      <a:r>
                        <a:rPr lang="en-US" dirty="0"/>
                        <a:t>Description</a:t>
                      </a:r>
                    </a:p>
                  </a:txBody>
                  <a:tcPr/>
                </a:tc>
                <a:extLst>
                  <a:ext uri="{0D108BD9-81ED-4DB2-BD59-A6C34878D82A}">
                    <a16:rowId xmlns:a16="http://schemas.microsoft.com/office/drawing/2014/main" val="3286685162"/>
                  </a:ext>
                </a:extLst>
              </a:tr>
              <a:tr h="370840">
                <a:tc>
                  <a:txBody>
                    <a:bodyPr/>
                    <a:lstStyle/>
                    <a:p>
                      <a:r>
                        <a:rPr lang="en-US" sz="1000" b="1" dirty="0"/>
                        <a:t>Lower operational costs</a:t>
                      </a:r>
                    </a:p>
                  </a:txBody>
                  <a:tcPr/>
                </a:tc>
                <a:tc>
                  <a:txBody>
                    <a:bodyPr/>
                    <a:lstStyle/>
                    <a:p>
                      <a:r>
                        <a:rPr lang="en-US" sz="1000" dirty="0"/>
                        <a:t>Operational costs are reduced as result of:</a:t>
                      </a:r>
                    </a:p>
                    <a:p>
                      <a:pPr marL="285750" indent="-285750">
                        <a:buFont typeface="Arial" panose="020B0604020202020204" pitchFamily="34" charset="0"/>
                        <a:buChar char="•"/>
                      </a:pPr>
                      <a:r>
                        <a:rPr lang="en-US" sz="1000" dirty="0"/>
                        <a:t>Automated identity provisioning/deprovisioning reduces</a:t>
                      </a:r>
                    </a:p>
                    <a:p>
                      <a:pPr marL="285750" indent="-285750">
                        <a:buFont typeface="Arial" panose="020B0604020202020204" pitchFamily="34" charset="0"/>
                        <a:buChar char="•"/>
                      </a:pPr>
                      <a:r>
                        <a:rPr lang="en-US" sz="1000" dirty="0"/>
                        <a:t>Self-service functionality</a:t>
                      </a:r>
                    </a:p>
                  </a:txBody>
                  <a:tcPr/>
                </a:tc>
                <a:extLst>
                  <a:ext uri="{0D108BD9-81ED-4DB2-BD59-A6C34878D82A}">
                    <a16:rowId xmlns:a16="http://schemas.microsoft.com/office/drawing/2014/main" val="1995007312"/>
                  </a:ext>
                </a:extLst>
              </a:tr>
              <a:tr h="370840">
                <a:tc>
                  <a:txBody>
                    <a:bodyPr/>
                    <a:lstStyle/>
                    <a:p>
                      <a:r>
                        <a:rPr lang="en-US" sz="1000" b="1" dirty="0"/>
                        <a:t>Improved security and audit compliance</a:t>
                      </a:r>
                    </a:p>
                  </a:txBody>
                  <a:tcPr/>
                </a:tc>
                <a:tc>
                  <a:txBody>
                    <a:bodyPr/>
                    <a:lstStyle/>
                    <a:p>
                      <a:r>
                        <a:rPr lang="en-US" sz="1000" dirty="0"/>
                        <a:t>Security is improved along with audit compliance as a result of:</a:t>
                      </a:r>
                    </a:p>
                    <a:p>
                      <a:pPr marL="285750" indent="-285750">
                        <a:buFont typeface="Arial" panose="020B0604020202020204" pitchFamily="34" charset="0"/>
                        <a:buChar char="•"/>
                      </a:pPr>
                      <a:r>
                        <a:rPr lang="en-US" sz="1000" dirty="0"/>
                        <a:t>Comprehensive traceability of events ranging from authentication to how access was gained </a:t>
                      </a:r>
                    </a:p>
                    <a:p>
                      <a:pPr marL="285750" indent="-285750">
                        <a:buFont typeface="Arial" panose="020B0604020202020204" pitchFamily="34" charset="0"/>
                        <a:buChar char="•"/>
                      </a:pPr>
                      <a:r>
                        <a:rPr lang="en-US" sz="1000" dirty="0"/>
                        <a:t>Periodic access certification</a:t>
                      </a:r>
                    </a:p>
                    <a:p>
                      <a:pPr marL="285750" indent="-285750">
                        <a:buFont typeface="Arial" panose="020B0604020202020204" pitchFamily="34" charset="0"/>
                        <a:buChar char="•"/>
                      </a:pPr>
                      <a:r>
                        <a:rPr lang="en-US" sz="1000" dirty="0"/>
                        <a:t>Adaptive authentication</a:t>
                      </a:r>
                    </a:p>
                    <a:p>
                      <a:pPr marL="285750" indent="-285750">
                        <a:buFont typeface="Arial" panose="020B0604020202020204" pitchFamily="34" charset="0"/>
                        <a:buChar char="•"/>
                      </a:pPr>
                      <a:r>
                        <a:rPr lang="en-US" sz="1000" dirty="0"/>
                        <a:t>Integrated MFA</a:t>
                      </a:r>
                    </a:p>
                  </a:txBody>
                  <a:tcPr/>
                </a:tc>
                <a:extLst>
                  <a:ext uri="{0D108BD9-81ED-4DB2-BD59-A6C34878D82A}">
                    <a16:rowId xmlns:a16="http://schemas.microsoft.com/office/drawing/2014/main" val="2851471603"/>
                  </a:ext>
                </a:extLst>
              </a:tr>
              <a:tr h="370840">
                <a:tc>
                  <a:txBody>
                    <a:bodyPr/>
                    <a:lstStyle/>
                    <a:p>
                      <a:r>
                        <a:rPr lang="en-US" sz="1000" b="1" dirty="0"/>
                        <a:t>Improved end user efficiency</a:t>
                      </a:r>
                    </a:p>
                  </a:txBody>
                  <a:tcPr/>
                </a:tc>
                <a:tc>
                  <a:txBody>
                    <a:bodyPr/>
                    <a:lstStyle/>
                    <a:p>
                      <a:r>
                        <a:rPr lang="en-US" sz="1000" dirty="0"/>
                        <a:t>End-user efficiency is improved from:</a:t>
                      </a:r>
                    </a:p>
                    <a:p>
                      <a:pPr marL="285750" indent="-285750">
                        <a:buFont typeface="Arial" panose="020B0604020202020204" pitchFamily="34" charset="0"/>
                        <a:buChar char="•"/>
                      </a:pPr>
                      <a:r>
                        <a:rPr lang="en-US" sz="1000" dirty="0"/>
                        <a:t>Single Sign On (SSO)</a:t>
                      </a:r>
                    </a:p>
                    <a:p>
                      <a:pPr marL="285750" indent="-285750">
                        <a:buFont typeface="Arial" panose="020B0604020202020204" pitchFamily="34" charset="0"/>
                        <a:buChar char="•"/>
                      </a:pPr>
                      <a:r>
                        <a:rPr lang="en-US" sz="1000" dirty="0"/>
                        <a:t>Self-service portal which empowers end users to help themselves and not wait for helpdesk ticket resolution</a:t>
                      </a:r>
                    </a:p>
                  </a:txBody>
                  <a:tcPr/>
                </a:tc>
                <a:extLst>
                  <a:ext uri="{0D108BD9-81ED-4DB2-BD59-A6C34878D82A}">
                    <a16:rowId xmlns:a16="http://schemas.microsoft.com/office/drawing/2014/main" val="2129094216"/>
                  </a:ext>
                </a:extLst>
              </a:tr>
              <a:tr h="370840">
                <a:tc>
                  <a:txBody>
                    <a:bodyPr/>
                    <a:lstStyle/>
                    <a:p>
                      <a:r>
                        <a:rPr lang="en-US" sz="1000" b="1" dirty="0"/>
                        <a:t>Extensible across the enterprise</a:t>
                      </a:r>
                    </a:p>
                  </a:txBody>
                  <a:tcPr/>
                </a:tc>
                <a:tc>
                  <a:txBody>
                    <a:bodyPr/>
                    <a:lstStyle/>
                    <a:p>
                      <a:r>
                        <a:rPr lang="en-US" sz="1000" dirty="0"/>
                        <a:t>Extensive connector library</a:t>
                      </a:r>
                    </a:p>
                    <a:p>
                      <a:r>
                        <a:rPr lang="en-US" sz="1000" dirty="0"/>
                        <a:t>Rich REST API to allow integration with other enterprise systems</a:t>
                      </a:r>
                    </a:p>
                  </a:txBody>
                  <a:tcPr/>
                </a:tc>
                <a:extLst>
                  <a:ext uri="{0D108BD9-81ED-4DB2-BD59-A6C34878D82A}">
                    <a16:rowId xmlns:a16="http://schemas.microsoft.com/office/drawing/2014/main" val="4152563095"/>
                  </a:ext>
                </a:extLst>
              </a:tr>
              <a:tr h="370840">
                <a:tc>
                  <a:txBody>
                    <a:bodyPr/>
                    <a:lstStyle/>
                    <a:p>
                      <a:r>
                        <a:rPr lang="en-US" sz="1000" b="1" dirty="0"/>
                        <a:t>Common platform for internal and external users</a:t>
                      </a:r>
                    </a:p>
                  </a:txBody>
                  <a:tcPr/>
                </a:tc>
                <a:tc>
                  <a:txBody>
                    <a:bodyPr/>
                    <a:lstStyle/>
                    <a:p>
                      <a:r>
                        <a:rPr lang="en-US" sz="1000" dirty="0"/>
                        <a:t>Platform can be use for internal and external users</a:t>
                      </a:r>
                    </a:p>
                    <a:p>
                      <a:r>
                        <a:rPr lang="en-US" sz="1000" dirty="0"/>
                        <a:t>Supports Identity Governance, Web Access and CIAM use cases</a:t>
                      </a:r>
                    </a:p>
                  </a:txBody>
                  <a:tcPr/>
                </a:tc>
                <a:extLst>
                  <a:ext uri="{0D108BD9-81ED-4DB2-BD59-A6C34878D82A}">
                    <a16:rowId xmlns:a16="http://schemas.microsoft.com/office/drawing/2014/main" val="2766279949"/>
                  </a:ext>
                </a:extLst>
              </a:tr>
            </a:tbl>
          </a:graphicData>
        </a:graphic>
      </p:graphicFrame>
    </p:spTree>
    <p:extLst>
      <p:ext uri="{BB962C8B-B14F-4D97-AF65-F5344CB8AC3E}">
        <p14:creationId xmlns:p14="http://schemas.microsoft.com/office/powerpoint/2010/main" val="190432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dirty="0"/>
              <a:t>Product Details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A20D3-5501-034B-AF63-30007F680A0F}"/>
              </a:ext>
            </a:extLst>
          </p:cNvPr>
          <p:cNvSpPr>
            <a:spLocks noGrp="1"/>
          </p:cNvSpPr>
          <p:nvPr>
            <p:ph type="title"/>
          </p:nvPr>
        </p:nvSpPr>
        <p:spPr/>
        <p:txBody>
          <a:bodyPr/>
          <a:lstStyle/>
          <a:p>
            <a:r>
              <a:rPr lang="en-US" dirty="0"/>
              <a:t>Solution Stack</a:t>
            </a:r>
          </a:p>
        </p:txBody>
      </p:sp>
      <p:graphicFrame>
        <p:nvGraphicFramePr>
          <p:cNvPr id="4" name="Diagram 3">
            <a:extLst>
              <a:ext uri="{FF2B5EF4-FFF2-40B4-BE49-F238E27FC236}">
                <a16:creationId xmlns:a16="http://schemas.microsoft.com/office/drawing/2014/main" id="{9AE1CC14-0A4C-504D-BA7E-E7905E7A3629}"/>
              </a:ext>
            </a:extLst>
          </p:cNvPr>
          <p:cNvGraphicFramePr/>
          <p:nvPr>
            <p:extLst>
              <p:ext uri="{D42A27DB-BD31-4B8C-83A1-F6EECF244321}">
                <p14:modId xmlns:p14="http://schemas.microsoft.com/office/powerpoint/2010/main" val="4290035958"/>
              </p:ext>
            </p:extLst>
          </p:nvPr>
        </p:nvGraphicFramePr>
        <p:xfrm>
          <a:off x="228600" y="1371600"/>
          <a:ext cx="88392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7916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97846-0A48-EE4C-A11D-3F972EF1C61C}"/>
              </a:ext>
            </a:extLst>
          </p:cNvPr>
          <p:cNvSpPr>
            <a:spLocks noGrp="1"/>
          </p:cNvSpPr>
          <p:nvPr>
            <p:ph type="title"/>
          </p:nvPr>
        </p:nvSpPr>
        <p:spPr/>
        <p:txBody>
          <a:bodyPr/>
          <a:lstStyle/>
          <a:p>
            <a:r>
              <a:rPr lang="en-US" dirty="0"/>
              <a:t>Identity Governance Functionality</a:t>
            </a:r>
          </a:p>
        </p:txBody>
      </p:sp>
      <p:graphicFrame>
        <p:nvGraphicFramePr>
          <p:cNvPr id="4" name="Table 3">
            <a:extLst>
              <a:ext uri="{FF2B5EF4-FFF2-40B4-BE49-F238E27FC236}">
                <a16:creationId xmlns:a16="http://schemas.microsoft.com/office/drawing/2014/main" id="{799EF43E-4690-A742-BAD1-D23C96660973}"/>
              </a:ext>
            </a:extLst>
          </p:cNvPr>
          <p:cNvGraphicFramePr>
            <a:graphicFrameLocks noGrp="1"/>
          </p:cNvGraphicFramePr>
          <p:nvPr>
            <p:extLst>
              <p:ext uri="{D42A27DB-BD31-4B8C-83A1-F6EECF244321}">
                <p14:modId xmlns:p14="http://schemas.microsoft.com/office/powerpoint/2010/main" val="2166287571"/>
              </p:ext>
            </p:extLst>
          </p:nvPr>
        </p:nvGraphicFramePr>
        <p:xfrm>
          <a:off x="533400" y="1143000"/>
          <a:ext cx="8229600" cy="5637263"/>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4125488435"/>
                    </a:ext>
                  </a:extLst>
                </a:gridCol>
                <a:gridCol w="5638800">
                  <a:extLst>
                    <a:ext uri="{9D8B030D-6E8A-4147-A177-3AD203B41FA5}">
                      <a16:colId xmlns:a16="http://schemas.microsoft.com/office/drawing/2014/main" val="3404827482"/>
                    </a:ext>
                  </a:extLst>
                </a:gridCol>
              </a:tblGrid>
              <a:tr h="286661">
                <a:tc>
                  <a:txBody>
                    <a:bodyPr/>
                    <a:lstStyle/>
                    <a:p>
                      <a:r>
                        <a:rPr lang="en-US" sz="1000" dirty="0"/>
                        <a:t>IGA Feature</a:t>
                      </a:r>
                    </a:p>
                  </a:txBody>
                  <a:tcPr/>
                </a:tc>
                <a:tc>
                  <a:txBody>
                    <a:bodyPr/>
                    <a:lstStyle/>
                    <a:p>
                      <a:r>
                        <a:rPr lang="en-US" sz="1000" dirty="0"/>
                        <a:t>Description</a:t>
                      </a:r>
                    </a:p>
                  </a:txBody>
                  <a:tcPr/>
                </a:tc>
                <a:extLst>
                  <a:ext uri="{0D108BD9-81ED-4DB2-BD59-A6C34878D82A}">
                    <a16:rowId xmlns:a16="http://schemas.microsoft.com/office/drawing/2014/main" val="1237510639"/>
                  </a:ext>
                </a:extLst>
              </a:tr>
              <a:tr h="856339">
                <a:tc>
                  <a:txBody>
                    <a:bodyPr/>
                    <a:lstStyle/>
                    <a:p>
                      <a:r>
                        <a:rPr lang="en-US" sz="1000" b="1" dirty="0">
                          <a:latin typeface="Arial" panose="020B0604020202020204" pitchFamily="34" charset="0"/>
                          <a:cs typeface="Arial" panose="020B0604020202020204" pitchFamily="34" charset="0"/>
                        </a:rPr>
                        <a:t>User life cycle management</a:t>
                      </a:r>
                    </a:p>
                  </a:txBody>
                  <a:tcPr/>
                </a:tc>
                <a:tc>
                  <a:txBody>
                    <a:bodyPr/>
                    <a:lstStyle/>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Integration with one or more authoritative sources to enable automated Provisioning and de-provisioning</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Role and Rule based provisioning</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Reconciliation</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Orphan management</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Entitlements synchronization (Groups, Roles, Resources, Organizations) from source systems to OpenIAM</a:t>
                      </a:r>
                    </a:p>
                  </a:txBody>
                  <a:tcPr/>
                </a:tc>
                <a:extLst>
                  <a:ext uri="{0D108BD9-81ED-4DB2-BD59-A6C34878D82A}">
                    <a16:rowId xmlns:a16="http://schemas.microsoft.com/office/drawing/2014/main" val="2186215186"/>
                  </a:ext>
                </a:extLst>
              </a:tr>
              <a:tr h="381000">
                <a:tc>
                  <a:txBody>
                    <a:bodyPr/>
                    <a:lstStyle/>
                    <a:p>
                      <a:r>
                        <a:rPr lang="en-US" sz="1000" b="1" dirty="0">
                          <a:latin typeface="Arial" panose="020B0604020202020204" pitchFamily="34" charset="0"/>
                          <a:cs typeface="Arial" panose="020B0604020202020204" pitchFamily="34" charset="0"/>
                        </a:rPr>
                        <a:t>Self-service Portal</a:t>
                      </a:r>
                    </a:p>
                  </a:txBody>
                  <a:tcPr/>
                </a:tc>
                <a:tc>
                  <a:txBody>
                    <a:bodyPr/>
                    <a:lstStyle/>
                    <a:p>
                      <a:r>
                        <a:rPr lang="en-US" sz="1000" dirty="0">
                          <a:latin typeface="Arial" panose="020B0604020202020204" pitchFamily="34" charset="0"/>
                          <a:cs typeface="Arial" panose="020B0604020202020204" pitchFamily="34" charset="0"/>
                        </a:rPr>
                        <a:t>Portal for end-users enables: </a:t>
                      </a:r>
                    </a:p>
                    <a:p>
                      <a:r>
                        <a:rPr lang="en-US" sz="1000" dirty="0">
                          <a:latin typeface="Arial" panose="020B0604020202020204" pitchFamily="34" charset="0"/>
                          <a:cs typeface="Arial" panose="020B0604020202020204" pitchFamily="34" charset="0"/>
                        </a:rPr>
                        <a:t>Profile management, Inbox, request/access, SSO</a:t>
                      </a:r>
                    </a:p>
                  </a:txBody>
                  <a:tcPr/>
                </a:tc>
                <a:extLst>
                  <a:ext uri="{0D108BD9-81ED-4DB2-BD59-A6C34878D82A}">
                    <a16:rowId xmlns:a16="http://schemas.microsoft.com/office/drawing/2014/main" val="1114585923"/>
                  </a:ext>
                </a:extLst>
              </a:tr>
              <a:tr h="687179">
                <a:tc>
                  <a:txBody>
                    <a:bodyPr/>
                    <a:lstStyle/>
                    <a:p>
                      <a:r>
                        <a:rPr lang="en-US" sz="1000" b="1" dirty="0">
                          <a:latin typeface="Arial" panose="020B0604020202020204" pitchFamily="34" charset="0"/>
                          <a:cs typeface="Arial" panose="020B0604020202020204" pitchFamily="34" charset="0"/>
                        </a:rPr>
                        <a:t>Self-service forgot  password</a:t>
                      </a:r>
                    </a:p>
                  </a:txBody>
                  <a:tcPr/>
                </a:tc>
                <a:tc>
                  <a:txBody>
                    <a:bodyPr/>
                    <a:lstStyle/>
                    <a:p>
                      <a:r>
                        <a:rPr lang="en-US" sz="1000" dirty="0">
                          <a:latin typeface="Arial" panose="020B0604020202020204" pitchFamily="34" charset="0"/>
                          <a:cs typeface="Arial" panose="020B0604020202020204" pitchFamily="34" charset="0"/>
                        </a:rPr>
                        <a:t>Configurable forgot password to allow end-users to reset their own passwords. Supports: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Challenge questions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SMS based one-time tokens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E-mail based password reset link</a:t>
                      </a:r>
                    </a:p>
                  </a:txBody>
                  <a:tcPr/>
                </a:tc>
                <a:extLst>
                  <a:ext uri="{0D108BD9-81ED-4DB2-BD59-A6C34878D82A}">
                    <a16:rowId xmlns:a16="http://schemas.microsoft.com/office/drawing/2014/main" val="3274562360"/>
                  </a:ext>
                </a:extLst>
              </a:tr>
              <a:tr h="426775">
                <a:tc>
                  <a:txBody>
                    <a:bodyPr/>
                    <a:lstStyle/>
                    <a:p>
                      <a:r>
                        <a:rPr lang="en-US" sz="1000" b="1" dirty="0">
                          <a:latin typeface="Arial" panose="020B0604020202020204" pitchFamily="34" charset="0"/>
                          <a:cs typeface="Arial" panose="020B0604020202020204" pitchFamily="34" charset="0"/>
                        </a:rPr>
                        <a:t>Workflow</a:t>
                      </a:r>
                    </a:p>
                  </a:txBody>
                  <a:tcPr/>
                </a:tc>
                <a:tc>
                  <a:txBody>
                    <a:bodyPr/>
                    <a:lstStyle/>
                    <a:p>
                      <a:pPr marL="0" indent="0">
                        <a:buFont typeface="Arial" panose="020B0604020202020204" pitchFamily="34" charset="0"/>
                        <a:buNone/>
                      </a:pPr>
                      <a:r>
                        <a:rPr lang="en-US" sz="1000" dirty="0">
                          <a:latin typeface="Arial" panose="020B0604020202020204" pitchFamily="34" charset="0"/>
                          <a:cs typeface="Arial" panose="020B0604020202020204" pitchFamily="34" charset="0"/>
                        </a:rPr>
                        <a:t>Pre-configured workflows for:</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New hires / Positions changes /  Self registration / Terminations</a:t>
                      </a:r>
                    </a:p>
                  </a:txBody>
                  <a:tcPr/>
                </a:tc>
                <a:extLst>
                  <a:ext uri="{0D108BD9-81ED-4DB2-BD59-A6C34878D82A}">
                    <a16:rowId xmlns:a16="http://schemas.microsoft.com/office/drawing/2014/main" val="2335486462"/>
                  </a:ext>
                </a:extLst>
              </a:tr>
              <a:tr h="836565">
                <a:tc>
                  <a:txBody>
                    <a:bodyPr/>
                    <a:lstStyle/>
                    <a:p>
                      <a:r>
                        <a:rPr lang="en-US" sz="1000" b="1" dirty="0">
                          <a:latin typeface="Arial" panose="020B0604020202020204" pitchFamily="34" charset="0"/>
                          <a:cs typeface="Arial" panose="020B0604020202020204" pitchFamily="34" charset="0"/>
                        </a:rPr>
                        <a:t>Request / approval</a:t>
                      </a:r>
                    </a:p>
                  </a:txBody>
                  <a:tcPr/>
                </a:tc>
                <a:tc>
                  <a:txBody>
                    <a:bodyPr/>
                    <a:lstStyle/>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Workflow based request/approval.</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Shopping cart model</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Browser based configuration to add multiple approvers and SLAs to workflows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Service catalog with flexible search and drill down functionality to easy find entitlements to request</a:t>
                      </a:r>
                    </a:p>
                  </a:txBody>
                  <a:tcPr/>
                </a:tc>
                <a:extLst>
                  <a:ext uri="{0D108BD9-81ED-4DB2-BD59-A6C34878D82A}">
                    <a16:rowId xmlns:a16="http://schemas.microsoft.com/office/drawing/2014/main" val="4287395349"/>
                  </a:ext>
                </a:extLst>
              </a:tr>
              <a:tr h="537792">
                <a:tc>
                  <a:txBody>
                    <a:bodyPr/>
                    <a:lstStyle/>
                    <a:p>
                      <a:r>
                        <a:rPr lang="en-US" sz="1000" b="1" dirty="0">
                          <a:latin typeface="Arial" panose="020B0604020202020204" pitchFamily="34" charset="0"/>
                          <a:cs typeface="Arial" panose="020B0604020202020204" pitchFamily="34" charset="0"/>
                        </a:rPr>
                        <a:t>Audit and Compliance</a:t>
                      </a:r>
                    </a:p>
                  </a:txBody>
                  <a:tcPr/>
                </a:tc>
                <a:tc>
                  <a:txBody>
                    <a:bodyPr/>
                    <a:lstStyle/>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Fine grained audit tracking</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Out of the box reports to support compliance activities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Export audit events as </a:t>
                      </a:r>
                      <a:r>
                        <a:rPr lang="en-US" sz="1000" dirty="0" err="1">
                          <a:latin typeface="Arial" panose="020B0604020202020204" pitchFamily="34" charset="0"/>
                          <a:cs typeface="Arial" panose="020B0604020202020204" pitchFamily="34" charset="0"/>
                        </a:rPr>
                        <a:t>syslogs</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6568549"/>
                  </a:ext>
                </a:extLst>
              </a:tr>
              <a:tr h="563701">
                <a:tc>
                  <a:txBody>
                    <a:bodyPr/>
                    <a:lstStyle/>
                    <a:p>
                      <a:r>
                        <a:rPr lang="en-US" sz="1000" b="1" dirty="0">
                          <a:latin typeface="Arial" panose="020B0604020202020204" pitchFamily="34" charset="0"/>
                          <a:cs typeface="Arial" panose="020B0604020202020204" pitchFamily="34" charset="0"/>
                        </a:rPr>
                        <a:t>Access Certification</a:t>
                      </a:r>
                    </a:p>
                  </a:txBody>
                  <a:tcPr/>
                </a:tc>
                <a:tc>
                  <a:txBody>
                    <a:bodyPr/>
                    <a:lstStyle/>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Certifications based on Users, Groups, Roles and Applications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Automated closed loop remediation</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Provides improved visibility of access privileges across the enterprise.</a:t>
                      </a:r>
                    </a:p>
                  </a:txBody>
                  <a:tcPr/>
                </a:tc>
                <a:extLst>
                  <a:ext uri="{0D108BD9-81ED-4DB2-BD59-A6C34878D82A}">
                    <a16:rowId xmlns:a16="http://schemas.microsoft.com/office/drawing/2014/main" val="1552739306"/>
                  </a:ext>
                </a:extLst>
              </a:tr>
              <a:tr h="458686">
                <a:tc>
                  <a:txBody>
                    <a:bodyPr/>
                    <a:lstStyle/>
                    <a:p>
                      <a:r>
                        <a:rPr lang="en-US" sz="1000" b="1" dirty="0">
                          <a:latin typeface="Arial" panose="020B0604020202020204" pitchFamily="34" charset="0"/>
                          <a:cs typeface="Arial" panose="020B0604020202020204" pitchFamily="34" charset="0"/>
                        </a:rPr>
                        <a:t>Group Management</a:t>
                      </a:r>
                    </a:p>
                  </a:txBody>
                  <a:tcPr/>
                </a:tc>
                <a:tc>
                  <a:txBody>
                    <a:bodyPr/>
                    <a:lstStyle/>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Provisioning and deprovisioning of groups</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Request /approval model supports group creation</a:t>
                      </a:r>
                    </a:p>
                  </a:txBody>
                  <a:tcPr/>
                </a:tc>
                <a:extLst>
                  <a:ext uri="{0D108BD9-81ED-4DB2-BD59-A6C34878D82A}">
                    <a16:rowId xmlns:a16="http://schemas.microsoft.com/office/drawing/2014/main" val="1641135812"/>
                  </a:ext>
                </a:extLst>
              </a:tr>
              <a:tr h="242478">
                <a:tc>
                  <a:txBody>
                    <a:bodyPr/>
                    <a:lstStyle/>
                    <a:p>
                      <a:r>
                        <a:rPr lang="en-US" sz="1000" b="1" dirty="0">
                          <a:latin typeface="Arial" panose="020B0604020202020204" pitchFamily="34" charset="0"/>
                          <a:cs typeface="Arial" panose="020B0604020202020204" pitchFamily="34" charset="0"/>
                        </a:rPr>
                        <a:t>Integration API</a:t>
                      </a:r>
                    </a:p>
                  </a:txBody>
                  <a:tcPr/>
                </a:tc>
                <a:tc>
                  <a:txBody>
                    <a:bodyPr/>
                    <a:lstStyle/>
                    <a:p>
                      <a:r>
                        <a:rPr lang="en-US" sz="1000" dirty="0">
                          <a:latin typeface="Arial" panose="020B0604020202020204" pitchFamily="34" charset="0"/>
                          <a:cs typeface="Arial" panose="020B0604020202020204" pitchFamily="34" charset="0"/>
                        </a:rPr>
                        <a:t>Extensive secure REST API allows for varied integration options.</a:t>
                      </a:r>
                    </a:p>
                  </a:txBody>
                  <a:tcPr/>
                </a:tc>
                <a:extLst>
                  <a:ext uri="{0D108BD9-81ED-4DB2-BD59-A6C34878D82A}">
                    <a16:rowId xmlns:a16="http://schemas.microsoft.com/office/drawing/2014/main" val="2801734838"/>
                  </a:ext>
                </a:extLst>
              </a:tr>
            </a:tbl>
          </a:graphicData>
        </a:graphic>
      </p:graphicFrame>
    </p:spTree>
    <p:extLst>
      <p:ext uri="{BB962C8B-B14F-4D97-AF65-F5344CB8AC3E}">
        <p14:creationId xmlns:p14="http://schemas.microsoft.com/office/powerpoint/2010/main" val="411702876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10371</TotalTime>
  <Words>1977</Words>
  <Application>Microsoft Office PowerPoint</Application>
  <PresentationFormat>On-screen Show (4:3)</PresentationFormat>
  <Paragraphs>391</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Civic</vt:lpstr>
      <vt:lpstr>Identity and Access Management</vt:lpstr>
      <vt:lpstr>Agenda</vt:lpstr>
      <vt:lpstr>About OpenIAM </vt:lpstr>
      <vt:lpstr>Some Customers and Partners Using OpenIAM</vt:lpstr>
      <vt:lpstr>Solution Highlights </vt:lpstr>
      <vt:lpstr>Customer Benefits</vt:lpstr>
      <vt:lpstr>Product Details</vt:lpstr>
      <vt:lpstr>Solution Stack</vt:lpstr>
      <vt:lpstr>Identity Governance Functionality</vt:lpstr>
      <vt:lpstr>Identity Governance </vt:lpstr>
      <vt:lpstr>Target System Connectors</vt:lpstr>
      <vt:lpstr>PowerPoint Presentation</vt:lpstr>
      <vt:lpstr>Web Access Manager Functionality</vt:lpstr>
      <vt:lpstr>PowerPoint Presentation</vt:lpstr>
      <vt:lpstr>Appendix</vt:lpstr>
      <vt:lpstr>High Level Competitive Matrix</vt:lpstr>
      <vt:lpstr>Case study: Enterprise IGA Deployment</vt:lpstr>
      <vt:lpstr>Case Study: IDaaS Deployment</vt:lpstr>
      <vt:lpstr>Case Study: Customer IAM (CIAM)</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Sales Training</dc:title>
  <dc:creator>suneet</dc:creator>
  <cp:lastModifiedBy>Suneet Shah [OpenIAM]</cp:lastModifiedBy>
  <cp:revision>478</cp:revision>
  <dcterms:created xsi:type="dcterms:W3CDTF">2009-11-02T23:48:00Z</dcterms:created>
  <dcterms:modified xsi:type="dcterms:W3CDTF">2020-03-01T22:22:39Z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TC012137211033</vt:lpwstr>
  </property>
</Properties>
</file>